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vml" ContentType="application/vnd.openxmlformats-officedocument.vmlDrawi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handoutMasterIdLst>
    <p:handoutMasterId r:id="rId35"/>
  </p:handoutMasterIdLst>
  <p:sldIdLst>
    <p:sldId id="566" r:id="rId2"/>
    <p:sldId id="599" r:id="rId3"/>
    <p:sldId id="696" r:id="rId4"/>
    <p:sldId id="624" r:id="rId5"/>
    <p:sldId id="702" r:id="rId6"/>
    <p:sldId id="703" r:id="rId7"/>
    <p:sldId id="704" r:id="rId8"/>
    <p:sldId id="705" r:id="rId9"/>
    <p:sldId id="706" r:id="rId10"/>
    <p:sldId id="707" r:id="rId11"/>
    <p:sldId id="708" r:id="rId12"/>
    <p:sldId id="709" r:id="rId13"/>
    <p:sldId id="710" r:id="rId14"/>
    <p:sldId id="711" r:id="rId15"/>
    <p:sldId id="712" r:id="rId16"/>
    <p:sldId id="713" r:id="rId17"/>
    <p:sldId id="714" r:id="rId18"/>
    <p:sldId id="715" r:id="rId19"/>
    <p:sldId id="716" r:id="rId20"/>
    <p:sldId id="724" r:id="rId21"/>
    <p:sldId id="717" r:id="rId22"/>
    <p:sldId id="725" r:id="rId23"/>
    <p:sldId id="727" r:id="rId24"/>
    <p:sldId id="726" r:id="rId25"/>
    <p:sldId id="718" r:id="rId26"/>
    <p:sldId id="728" r:id="rId27"/>
    <p:sldId id="719" r:id="rId28"/>
    <p:sldId id="720" r:id="rId29"/>
    <p:sldId id="721" r:id="rId30"/>
    <p:sldId id="723" r:id="rId31"/>
    <p:sldId id="729" r:id="rId32"/>
    <p:sldId id="722" r:id="rId33"/>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81" d="100"/>
          <a:sy n="81" d="100"/>
        </p:scale>
        <p:origin x="-936"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992"/>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handoutMaster" Target="handoutMasters/handout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47184004-E096-A04B-A45B-209D1EBC3A00}" type="datetime1">
              <a:rPr lang="en-US"/>
              <a:pPr/>
              <a:t>5/2/19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F568FF6-D0F0-B54C-A904-C41255DA3BB6}" type="slidenum">
              <a:rPr lang="en-US"/>
              <a:pPr/>
              <a:t>‹#›</a:t>
            </a:fld>
            <a:endParaRPr lang="en-US"/>
          </a:p>
        </p:txBody>
      </p:sp>
    </p:spTree>
    <p:extLst>
      <p:ext uri="{BB962C8B-B14F-4D97-AF65-F5344CB8AC3E}">
        <p14:creationId xmlns:p14="http://schemas.microsoft.com/office/powerpoint/2010/main" val="22210284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A45E6544-094F-6E4C-BD96-67651D57EDCB}" type="datetime1">
              <a:rPr lang="en-US"/>
              <a:pPr/>
              <a:t>5/2/19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783AD5D5-4513-A348-B51A-6FBBF58E9569}" type="slidenum">
              <a:rPr lang="en-US"/>
              <a:pPr/>
              <a:t>‹#›</a:t>
            </a:fld>
            <a:endParaRPr lang="en-US"/>
          </a:p>
        </p:txBody>
      </p:sp>
    </p:spTree>
    <p:extLst>
      <p:ext uri="{BB962C8B-B14F-4D97-AF65-F5344CB8AC3E}">
        <p14:creationId xmlns:p14="http://schemas.microsoft.com/office/powerpoint/2010/main" val="60183860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ＭＳ Ｐゴシック" pitchFamily="-84"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 Id="rId3" Type="http://schemas.openxmlformats.org/officeDocument/2006/relationships/hyperlink" Target="http://www.piney.com/BabNinkasi.html"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45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86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A31042A-919C-6C4A-A1F1-8E10920CA64C}" type="slidenum">
              <a:rPr lang="en-US" sz="1200">
                <a:latin typeface="Times" charset="0"/>
              </a:rPr>
              <a:pPr eaLnBrk="1" hangingPunct="1"/>
              <a:t>11</a:t>
            </a:fld>
            <a:endParaRPr lang="en-US" sz="1200">
              <a:latin typeface="Times" charset="0"/>
            </a:endParaRPr>
          </a:p>
        </p:txBody>
      </p:sp>
      <p:sp>
        <p:nvSpPr>
          <p:cNvPr id="48131"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81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F440C37-7B1B-7345-874B-7F835954A8C2}" type="slidenum">
              <a:rPr lang="en-US" sz="1200">
                <a:latin typeface="Times" charset="0"/>
              </a:rPr>
              <a:pPr eaLnBrk="1" hangingPunct="1"/>
              <a:t>12</a:t>
            </a:fld>
            <a:endParaRPr lang="en-US" sz="1200">
              <a:latin typeface="Times" charset="0"/>
            </a:endParaRPr>
          </a:p>
        </p:txBody>
      </p:sp>
      <p:sp>
        <p:nvSpPr>
          <p:cNvPr id="50179"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F829903-8C4E-B947-BE63-F4B952217775}" type="slidenum">
              <a:rPr lang="en-US" sz="1200">
                <a:latin typeface="Times" charset="0"/>
              </a:rPr>
              <a:pPr eaLnBrk="1" hangingPunct="1"/>
              <a:t>14</a:t>
            </a:fld>
            <a:endParaRPr lang="en-US" sz="1200">
              <a:latin typeface="Times" charset="0"/>
            </a:endParaRPr>
          </a:p>
        </p:txBody>
      </p:sp>
      <p:sp>
        <p:nvSpPr>
          <p:cNvPr id="53251"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32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8B3F40E-8628-3C41-A249-F3D5449DC431}" type="slidenum">
              <a:rPr lang="en-US" sz="1200">
                <a:latin typeface="Times" charset="0"/>
              </a:rPr>
              <a:pPr eaLnBrk="1" hangingPunct="1"/>
              <a:t>15</a:t>
            </a:fld>
            <a:endParaRPr lang="en-US" sz="1200">
              <a:latin typeface="Times" charset="0"/>
            </a:endParaRPr>
          </a:p>
        </p:txBody>
      </p:sp>
      <p:sp>
        <p:nvSpPr>
          <p:cNvPr id="55299"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5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F7EA2B4-AC5C-FD4F-999A-7C199AE65D08}" type="slidenum">
              <a:rPr lang="en-US" sz="1200">
                <a:latin typeface="Times" charset="0"/>
              </a:rPr>
              <a:pPr eaLnBrk="1" hangingPunct="1"/>
              <a:t>17</a:t>
            </a:fld>
            <a:endParaRPr lang="en-US" sz="1200">
              <a:latin typeface="Times" charset="0"/>
            </a:endParaRPr>
          </a:p>
        </p:txBody>
      </p:sp>
      <p:sp>
        <p:nvSpPr>
          <p:cNvPr id="58371"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83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8A368DA-EF6D-F442-8B00-E1BC5A0077A0}" type="slidenum">
              <a:rPr lang="en-US" sz="1200">
                <a:latin typeface="Times" charset="0"/>
              </a:rPr>
              <a:pPr eaLnBrk="1" hangingPunct="1"/>
              <a:t>19</a:t>
            </a:fld>
            <a:endParaRPr lang="en-US" sz="1200">
              <a:latin typeface="Times" charset="0"/>
            </a:endParaRPr>
          </a:p>
        </p:txBody>
      </p:sp>
      <p:sp>
        <p:nvSpPr>
          <p:cNvPr id="61443"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14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1E55C63-7943-8542-BEF6-CB6091975C4B}" type="slidenum">
              <a:rPr lang="en-US" sz="1200">
                <a:latin typeface="Times" charset="0"/>
              </a:rPr>
              <a:pPr eaLnBrk="1" hangingPunct="1"/>
              <a:t>21</a:t>
            </a:fld>
            <a:endParaRPr lang="en-US" sz="1200">
              <a:latin typeface="Times" charset="0"/>
            </a:endParaRPr>
          </a:p>
        </p:txBody>
      </p:sp>
      <p:sp>
        <p:nvSpPr>
          <p:cNvPr id="64515"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45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FEC5FD6-FF10-4441-B4AD-B0696F6283E7}" type="slidenum">
              <a:rPr lang="en-US" sz="1200">
                <a:latin typeface="Times" charset="0"/>
              </a:rPr>
              <a:pPr eaLnBrk="1" hangingPunct="1"/>
              <a:t>22</a:t>
            </a:fld>
            <a:endParaRPr lang="en-US" sz="1200">
              <a:latin typeface="Times" charset="0"/>
            </a:endParaRPr>
          </a:p>
        </p:txBody>
      </p:sp>
      <p:sp>
        <p:nvSpPr>
          <p:cNvPr id="66563"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65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3EEAF05-A3D2-B24E-9A01-86569AF39D8E}" type="slidenum">
              <a:rPr lang="en-US" sz="1200">
                <a:latin typeface="Times" charset="0"/>
              </a:rPr>
              <a:pPr eaLnBrk="1" hangingPunct="1"/>
              <a:t>23</a:t>
            </a:fld>
            <a:endParaRPr lang="en-US" sz="1200">
              <a:latin typeface="Times" charset="0"/>
            </a:endParaRPr>
          </a:p>
        </p:txBody>
      </p:sp>
      <p:sp>
        <p:nvSpPr>
          <p:cNvPr id="68611"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86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E778AEE-50E8-DB4F-A69B-3A636BF55520}" type="slidenum">
              <a:rPr lang="en-US" sz="1200">
                <a:latin typeface="Times" charset="0"/>
              </a:rPr>
              <a:pPr eaLnBrk="1" hangingPunct="1"/>
              <a:t>24</a:t>
            </a:fld>
            <a:endParaRPr lang="en-US" sz="1200">
              <a:latin typeface="Times" charset="0"/>
            </a:endParaRPr>
          </a:p>
        </p:txBody>
      </p:sp>
      <p:sp>
        <p:nvSpPr>
          <p:cNvPr id="70659"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06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66C9C0C-984F-E34F-A200-6BF88E722E7D}" type="slidenum">
              <a:rPr lang="en-US" sz="1200">
                <a:latin typeface="Times" charset="0"/>
              </a:rPr>
              <a:pPr eaLnBrk="1" hangingPunct="1"/>
              <a:t>25</a:t>
            </a:fld>
            <a:endParaRPr lang="en-US" sz="1200">
              <a:latin typeface="Times" charset="0"/>
            </a:endParaRPr>
          </a:p>
        </p:txBody>
      </p:sp>
      <p:sp>
        <p:nvSpPr>
          <p:cNvPr id="72707"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27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D35B296-70EC-1E46-B40E-FD75A735070B}" type="slidenum">
              <a:rPr lang="en-US" sz="1200">
                <a:latin typeface="Times" charset="0"/>
              </a:rPr>
              <a:pPr eaLnBrk="1" hangingPunct="1"/>
              <a:t>28</a:t>
            </a:fld>
            <a:endParaRPr lang="en-US" sz="1200">
              <a:latin typeface="Times" charset="0"/>
            </a:endParaRPr>
          </a:p>
        </p:txBody>
      </p:sp>
      <p:sp>
        <p:nvSpPr>
          <p:cNvPr id="76803"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68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F4F7E27-4D59-2143-BB92-D51332DDCA91}" type="slidenum">
              <a:rPr lang="en-US" sz="1200">
                <a:latin typeface="Times" charset="0"/>
              </a:rPr>
              <a:pPr eaLnBrk="1" hangingPunct="1"/>
              <a:t>29</a:t>
            </a:fld>
            <a:endParaRPr lang="en-US" sz="1200">
              <a:latin typeface="Times" charset="0"/>
            </a:endParaRPr>
          </a:p>
        </p:txBody>
      </p:sp>
      <p:sp>
        <p:nvSpPr>
          <p:cNvPr id="78851"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88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2B45721-18FF-7649-89B9-05D8D696D6D8}" type="slidenum">
              <a:rPr lang="en-US" sz="1200">
                <a:latin typeface="Times" charset="0"/>
              </a:rPr>
              <a:pPr eaLnBrk="1" hangingPunct="1"/>
              <a:t>32</a:t>
            </a:fld>
            <a:endParaRPr lang="en-US" sz="1200">
              <a:latin typeface="Times" charset="0"/>
            </a:endParaRPr>
          </a:p>
        </p:txBody>
      </p:sp>
      <p:sp>
        <p:nvSpPr>
          <p:cNvPr id="80899"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09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FD75802C-A9FC-2445-A0F7-B554B00713A1}" type="datetime1">
              <a:rPr lang="en-US"/>
              <a:pPr/>
              <a:t>5/2/19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A7F7C63-0B75-8244-9CDB-B85E42205036}" type="slidenum">
              <a:rPr lang="en-US"/>
              <a:pPr/>
              <a:t>‹#›</a:t>
            </a:fld>
            <a:endParaRPr lang="en-US"/>
          </a:p>
        </p:txBody>
      </p:sp>
    </p:spTree>
    <p:extLst>
      <p:ext uri="{BB962C8B-B14F-4D97-AF65-F5344CB8AC3E}">
        <p14:creationId xmlns:p14="http://schemas.microsoft.com/office/powerpoint/2010/main" val="2397477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6B8FD6C-13AB-984A-993A-0B6A16FB3E46}" type="datetime1">
              <a:rPr lang="en-US"/>
              <a:pPr/>
              <a:t>5/2/19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EFC9F29-74CC-7149-BE58-8B715C6F3B23}" type="slidenum">
              <a:rPr lang="en-US"/>
              <a:pPr/>
              <a:t>‹#›</a:t>
            </a:fld>
            <a:endParaRPr lang="en-US"/>
          </a:p>
        </p:txBody>
      </p:sp>
    </p:spTree>
    <p:extLst>
      <p:ext uri="{BB962C8B-B14F-4D97-AF65-F5344CB8AC3E}">
        <p14:creationId xmlns:p14="http://schemas.microsoft.com/office/powerpoint/2010/main" val="3641972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E2780121-A2F5-8343-98E4-30467E73F842}" type="datetime1">
              <a:rPr lang="en-US"/>
              <a:pPr/>
              <a:t>5/2/19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2D828F9-5748-F64D-A412-090451D5E118}" type="slidenum">
              <a:rPr lang="en-US"/>
              <a:pPr/>
              <a:t>‹#›</a:t>
            </a:fld>
            <a:endParaRPr lang="en-US"/>
          </a:p>
        </p:txBody>
      </p:sp>
    </p:spTree>
    <p:extLst>
      <p:ext uri="{BB962C8B-B14F-4D97-AF65-F5344CB8AC3E}">
        <p14:creationId xmlns:p14="http://schemas.microsoft.com/office/powerpoint/2010/main" val="4187013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36179DFC-CFE4-094F-B9A4-2CC67852678B}" type="datetime1">
              <a:rPr lang="en-US"/>
              <a:pPr/>
              <a:t>5/2/19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0F0C03BE-F721-4340-96DF-DFEC2FCEB506}" type="slidenum">
              <a:rPr lang="en-US"/>
              <a:pPr/>
              <a:t>‹#›</a:t>
            </a:fld>
            <a:endParaRPr lang="en-US"/>
          </a:p>
        </p:txBody>
      </p:sp>
    </p:spTree>
    <p:extLst>
      <p:ext uri="{BB962C8B-B14F-4D97-AF65-F5344CB8AC3E}">
        <p14:creationId xmlns:p14="http://schemas.microsoft.com/office/powerpoint/2010/main" val="36140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F79B6F9A-9EA7-574D-8552-0068E1C9CCA5}" type="datetime1">
              <a:rPr lang="en-US"/>
              <a:pPr/>
              <a:t>5/2/19</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6D460F0F-7D93-1B44-9DAF-3DB266883C02}" type="slidenum">
              <a:rPr lang="en-US"/>
              <a:pPr/>
              <a:t>‹#›</a:t>
            </a:fld>
            <a:endParaRPr lang="en-US"/>
          </a:p>
        </p:txBody>
      </p:sp>
    </p:spTree>
    <p:extLst>
      <p:ext uri="{BB962C8B-B14F-4D97-AF65-F5344CB8AC3E}">
        <p14:creationId xmlns:p14="http://schemas.microsoft.com/office/powerpoint/2010/main" val="3761671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13D8C4F5-2B08-4043-B2EF-FDB608D2CD85}" type="datetime1">
              <a:rPr lang="en-US"/>
              <a:pPr/>
              <a:t>5/2/19</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18B6FFED-4BEC-674A-99BF-CC4FAA650311}" type="slidenum">
              <a:rPr lang="en-US"/>
              <a:pPr/>
              <a:t>‹#›</a:t>
            </a:fld>
            <a:endParaRPr lang="en-US"/>
          </a:p>
        </p:txBody>
      </p:sp>
    </p:spTree>
    <p:extLst>
      <p:ext uri="{BB962C8B-B14F-4D97-AF65-F5344CB8AC3E}">
        <p14:creationId xmlns:p14="http://schemas.microsoft.com/office/powerpoint/2010/main" val="3084159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0EE5AC71-015B-4046-9863-7D066815B0EC}" type="datetime1">
              <a:rPr lang="en-US"/>
              <a:pPr/>
              <a:t>5/2/19</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7D97880F-3350-6641-A206-8B17362B6A38}" type="slidenum">
              <a:rPr lang="en-US"/>
              <a:pPr/>
              <a:t>‹#›</a:t>
            </a:fld>
            <a:endParaRPr lang="en-US"/>
          </a:p>
        </p:txBody>
      </p:sp>
    </p:spTree>
    <p:extLst>
      <p:ext uri="{BB962C8B-B14F-4D97-AF65-F5344CB8AC3E}">
        <p14:creationId xmlns:p14="http://schemas.microsoft.com/office/powerpoint/2010/main" val="2541384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8EC79FBF-92CF-0C49-88AD-E91B0C86DE0B}" type="datetime1">
              <a:rPr lang="en-US"/>
              <a:pPr/>
              <a:t>5/2/19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50F5DBA5-3F83-E54B-B2A2-077C36FCCF0D}" type="slidenum">
              <a:rPr lang="en-US"/>
              <a:pPr/>
              <a:t>‹#›</a:t>
            </a:fld>
            <a:endParaRPr lang="en-US"/>
          </a:p>
        </p:txBody>
      </p:sp>
    </p:spTree>
    <p:extLst>
      <p:ext uri="{BB962C8B-B14F-4D97-AF65-F5344CB8AC3E}">
        <p14:creationId xmlns:p14="http://schemas.microsoft.com/office/powerpoint/2010/main" val="1922713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63E627FC-8C40-E540-A4B4-D33EF262DF1F}" type="datetime1">
              <a:rPr lang="en-US"/>
              <a:pPr/>
              <a:t>5/2/19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9929672E-6652-AC47-894D-E9FF8DB7929E}" type="slidenum">
              <a:rPr lang="en-US"/>
              <a:pPr/>
              <a:t>‹#›</a:t>
            </a:fld>
            <a:endParaRPr lang="en-US"/>
          </a:p>
        </p:txBody>
      </p:sp>
    </p:spTree>
    <p:extLst>
      <p:ext uri="{BB962C8B-B14F-4D97-AF65-F5344CB8AC3E}">
        <p14:creationId xmlns:p14="http://schemas.microsoft.com/office/powerpoint/2010/main" val="2122930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F09DE7B-505F-F34A-A823-B2E8908E1647}" type="datetime1">
              <a:rPr lang="en-US"/>
              <a:pPr/>
              <a:t>5/2/19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D812814-C2EA-E44A-8958-F113706F2798}" type="slidenum">
              <a:rPr lang="en-US"/>
              <a:pPr/>
              <a:t>‹#›</a:t>
            </a:fld>
            <a:endParaRPr lang="en-US"/>
          </a:p>
        </p:txBody>
      </p:sp>
    </p:spTree>
    <p:extLst>
      <p:ext uri="{BB962C8B-B14F-4D97-AF65-F5344CB8AC3E}">
        <p14:creationId xmlns:p14="http://schemas.microsoft.com/office/powerpoint/2010/main" val="1895365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1F5E853-D956-504B-A7FE-458DA5FFA76A}" type="datetime1">
              <a:rPr lang="en-US"/>
              <a:pPr/>
              <a:t>5/2/19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1F4F75D-46C3-AA47-BDBA-12676375CD1A}" type="slidenum">
              <a:rPr lang="en-US"/>
              <a:pPr/>
              <a:t>‹#›</a:t>
            </a:fld>
            <a:endParaRPr lang="en-US"/>
          </a:p>
        </p:txBody>
      </p:sp>
    </p:spTree>
    <p:extLst>
      <p:ext uri="{BB962C8B-B14F-4D97-AF65-F5344CB8AC3E}">
        <p14:creationId xmlns:p14="http://schemas.microsoft.com/office/powerpoint/2010/main" val="273884230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33C9FB9D-C712-534D-B249-B62DFD6A5300}" type="datetime1">
              <a:rPr lang="en-US"/>
              <a:pPr/>
              <a:t>5/2/19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5DE91CAF-BA26-A840-AC89-12B90A1A1DE3}"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84" charset="-128"/>
          <a:cs typeface="ＭＳ Ｐゴシック" pitchFamily="-84"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8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8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Magnesium-Zinc-wo.1.ppt" TargetMode="Externa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7.png"/><Relationship Id="rId5" Type="http://schemas.openxmlformats.org/officeDocument/2006/relationships/image" Target="../media/image8.jpe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eg"/><Relationship Id="rId3"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7.png"/><Relationship Id="rId5" Type="http://schemas.openxmlformats.org/officeDocument/2006/relationships/image" Target="../media/image11.png"/><Relationship Id="rId1" Type="http://schemas.openxmlformats.org/officeDocument/2006/relationships/vmlDrawing" Target="../drawings/vmlDrawing2.vml"/><Relationship Id="rId2"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3" Type="http://schemas.openxmlformats.org/officeDocument/2006/relationships/hyperlink" Target="%5CMacintosh%20HD%5CUsers%5Crrusay%5CDesktop%5CPowerpoint%20&amp;%20Movies%5CMovies-rjr%5CPartialPressures.swf" TargetMode="External"/><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txBox="1">
            <a:spLocks/>
          </p:cNvSpPr>
          <p:nvPr/>
        </p:nvSpPr>
        <p:spPr bwMode="auto">
          <a:xfrm>
            <a:off x="2590800" y="990600"/>
            <a:ext cx="35052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4400" dirty="0" err="1">
                <a:latin typeface="Calibri" charset="0"/>
              </a:rPr>
              <a:t>Chem</a:t>
            </a:r>
            <a:r>
              <a:rPr lang="en-US" sz="4400" dirty="0">
                <a:latin typeface="Calibri" charset="0"/>
              </a:rPr>
              <a:t> 108: Lab</a:t>
            </a:r>
            <a:br>
              <a:rPr lang="en-US" sz="4400" dirty="0">
                <a:latin typeface="Calibri" charset="0"/>
              </a:rPr>
            </a:br>
            <a:r>
              <a:rPr lang="en-US" sz="3200" dirty="0">
                <a:latin typeface="Calibri" charset="0"/>
              </a:rPr>
              <a:t>Week 15</a:t>
            </a:r>
          </a:p>
        </p:txBody>
      </p:sp>
      <p:sp>
        <p:nvSpPr>
          <p:cNvPr id="15363" name="Rectangle 3"/>
          <p:cNvSpPr>
            <a:spLocks noChangeArrowheads="1"/>
          </p:cNvSpPr>
          <p:nvPr/>
        </p:nvSpPr>
        <p:spPr bwMode="auto">
          <a:xfrm>
            <a:off x="1718052" y="3505200"/>
            <a:ext cx="5673348"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514350" indent="-514350" algn="ctr">
              <a:buFont typeface="Arial" charset="0"/>
              <a:buNone/>
            </a:pPr>
            <a:r>
              <a:rPr lang="en-US" dirty="0"/>
              <a:t>Sign in  </a:t>
            </a:r>
          </a:p>
          <a:p>
            <a:pPr marL="514350" indent="-514350" algn="ctr">
              <a:buFont typeface="Arial" charset="0"/>
              <a:buNone/>
            </a:pPr>
            <a:r>
              <a:rPr lang="en-US" dirty="0"/>
              <a:t>Pick up </a:t>
            </a:r>
            <a:r>
              <a:rPr lang="en-US" dirty="0" smtClean="0"/>
              <a:t>Papers</a:t>
            </a:r>
          </a:p>
          <a:p>
            <a:pPr marL="514350" indent="-514350" algn="ctr">
              <a:buFont typeface="Arial" charset="0"/>
              <a:buNone/>
            </a:pPr>
            <a:r>
              <a:rPr lang="en-US" dirty="0" smtClean="0"/>
              <a:t>Choose a partner for today’s experiment</a:t>
            </a:r>
            <a:endParaRPr lang="en-US" dirty="0"/>
          </a:p>
        </p:txBody>
      </p:sp>
      <p:sp>
        <p:nvSpPr>
          <p:cNvPr id="15364" name="Rectangle 4"/>
          <p:cNvSpPr>
            <a:spLocks noChangeArrowheads="1"/>
          </p:cNvSpPr>
          <p:nvPr/>
        </p:nvSpPr>
        <p:spPr bwMode="auto">
          <a:xfrm>
            <a:off x="228600" y="4449763"/>
            <a:ext cx="3429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gn="ctr">
              <a:buFont typeface="Arial" charset="0"/>
              <a:buNone/>
            </a:pPr>
            <a:r>
              <a:rPr lang="en-US" i="1">
                <a:solidFill>
                  <a:srgbClr val="FF0000"/>
                </a:solidFill>
              </a:rPr>
              <a:t/>
            </a:r>
            <a:br>
              <a:rPr lang="en-US" i="1">
                <a:solidFill>
                  <a:srgbClr val="FF0000"/>
                </a:solidFill>
              </a:rPr>
            </a:br>
            <a:endParaRPr lang="en-US" i="1">
              <a:solidFill>
                <a:srgbClr val="FF0000"/>
              </a:solidFill>
            </a:endParaRPr>
          </a:p>
        </p:txBody>
      </p:sp>
      <p:sp>
        <p:nvSpPr>
          <p:cNvPr id="15365" name="TextBox 6"/>
          <p:cNvSpPr txBox="1">
            <a:spLocks noChangeArrowheads="1"/>
          </p:cNvSpPr>
          <p:nvPr/>
        </p:nvSpPr>
        <p:spPr bwMode="auto">
          <a:xfrm>
            <a:off x="7924800" y="5181600"/>
            <a:ext cx="6858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p>
        </p:txBody>
      </p:sp>
      <p:sp>
        <p:nvSpPr>
          <p:cNvPr id="15367" name="TextBox 6"/>
          <p:cNvSpPr txBox="1">
            <a:spLocks noChangeArrowheads="1"/>
          </p:cNvSpPr>
          <p:nvPr/>
        </p:nvSpPr>
        <p:spPr bwMode="auto">
          <a:xfrm>
            <a:off x="6248400" y="4953000"/>
            <a:ext cx="9906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txBox="1">
            <a:spLocks/>
          </p:cNvSpPr>
          <p:nvPr/>
        </p:nvSpPr>
        <p:spPr bwMode="auto">
          <a:xfrm>
            <a:off x="1600200" y="282575"/>
            <a:ext cx="57912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4400">
                <a:latin typeface="Calibri" charset="0"/>
              </a:rPr>
              <a:t>Chem 108: Lab</a:t>
            </a:r>
            <a:br>
              <a:rPr lang="en-US" sz="4400">
                <a:latin typeface="Calibri" charset="0"/>
              </a:rPr>
            </a:br>
            <a:endParaRPr lang="en-US" sz="3200">
              <a:latin typeface="Calibri" charset="0"/>
            </a:endParaRPr>
          </a:p>
        </p:txBody>
      </p:sp>
      <p:pic>
        <p:nvPicPr>
          <p:cNvPr id="23555" name="Picture 3" descr="Screen Shot 2017-10-30 at 10.45.15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752600"/>
            <a:ext cx="5695950" cy="423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Rectangle 5"/>
          <p:cNvSpPr>
            <a:spLocks noChangeArrowheads="1"/>
          </p:cNvSpPr>
          <p:nvPr/>
        </p:nvSpPr>
        <p:spPr bwMode="auto">
          <a:xfrm>
            <a:off x="207963" y="914400"/>
            <a:ext cx="32972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dirty="0">
                <a:solidFill>
                  <a:srgbClr val="FF0000"/>
                </a:solidFill>
              </a:rPr>
              <a:t>Due Today:  </a:t>
            </a:r>
            <a:r>
              <a:rPr lang="en-US" sz="2000" u="sng" dirty="0">
                <a:solidFill>
                  <a:srgbClr val="FF0000"/>
                </a:solidFill>
              </a:rPr>
              <a:t/>
            </a:r>
            <a:br>
              <a:rPr lang="en-US" sz="2000" u="sng" dirty="0">
                <a:solidFill>
                  <a:srgbClr val="FF0000"/>
                </a:solidFill>
              </a:rPr>
            </a:br>
            <a:r>
              <a:rPr lang="en-US" sz="2000" u="sng" dirty="0"/>
              <a:t>Acid-Base Titration</a:t>
            </a:r>
          </a:p>
          <a:p>
            <a:r>
              <a:rPr lang="en-US" sz="2000" dirty="0">
                <a:solidFill>
                  <a:srgbClr val="FF0000"/>
                </a:solidFill>
              </a:rPr>
              <a:t>Complete Individual Report form pp.94-96.</a:t>
            </a:r>
          </a:p>
        </p:txBody>
      </p:sp>
      <p:sp>
        <p:nvSpPr>
          <p:cNvPr id="23557" name="Rectangle 5"/>
          <p:cNvSpPr>
            <a:spLocks noChangeArrowheads="1"/>
          </p:cNvSpPr>
          <p:nvPr/>
        </p:nvSpPr>
        <p:spPr bwMode="auto">
          <a:xfrm>
            <a:off x="381000" y="3429000"/>
            <a:ext cx="1792288"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FF0000"/>
                </a:solidFill>
              </a:rPr>
              <a:t>Include</a:t>
            </a:r>
          </a:p>
          <a:p>
            <a:r>
              <a:rPr lang="en-US">
                <a:solidFill>
                  <a:srgbClr val="FF0000"/>
                </a:solidFill>
              </a:rPr>
              <a:t>clear</a:t>
            </a:r>
          </a:p>
          <a:p>
            <a:r>
              <a:rPr lang="en-US">
                <a:solidFill>
                  <a:srgbClr val="FF0000"/>
                </a:solidFill>
              </a:rPr>
              <a:t>calculations</a:t>
            </a:r>
          </a:p>
          <a:p>
            <a:r>
              <a:rPr lang="en-US">
                <a:solidFill>
                  <a:srgbClr val="FF0000"/>
                </a:solidFill>
              </a:rPr>
              <a:t>with units.</a:t>
            </a:r>
            <a:endParaRPr lang="en-US"/>
          </a:p>
        </p:txBody>
      </p:sp>
      <p:cxnSp>
        <p:nvCxnSpPr>
          <p:cNvPr id="8" name="Straight Connector 7"/>
          <p:cNvCxnSpPr/>
          <p:nvPr/>
        </p:nvCxnSpPr>
        <p:spPr>
          <a:xfrm>
            <a:off x="2173288" y="3160713"/>
            <a:ext cx="5656262" cy="2401887"/>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2173288" y="3160713"/>
            <a:ext cx="5656262" cy="2401887"/>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6" descr="Screen Shot 2017-10-30 at 11.04.06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3475038"/>
            <a:ext cx="4711700" cy="3048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561" name="Rectangle 6"/>
          <p:cNvSpPr>
            <a:spLocks noChangeArrowheads="1"/>
          </p:cNvSpPr>
          <p:nvPr/>
        </p:nvSpPr>
        <p:spPr bwMode="auto">
          <a:xfrm>
            <a:off x="6330950" y="4038600"/>
            <a:ext cx="1364476"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dirty="0" smtClean="0"/>
              <a:t>0.2099 </a:t>
            </a:r>
            <a:r>
              <a:rPr lang="en-US" sz="1600" dirty="0" err="1"/>
              <a:t>mol</a:t>
            </a:r>
            <a:r>
              <a:rPr lang="en-US" sz="1600" dirty="0"/>
              <a:t>/L</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TextBox 13"/>
          <p:cNvSpPr txBox="1">
            <a:spLocks noChangeArrowheads="1"/>
          </p:cNvSpPr>
          <p:nvPr/>
        </p:nvSpPr>
        <p:spPr bwMode="auto">
          <a:xfrm>
            <a:off x="1600200" y="2144713"/>
            <a:ext cx="1066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acid</a:t>
            </a:r>
          </a:p>
        </p:txBody>
      </p:sp>
      <p:sp>
        <p:nvSpPr>
          <p:cNvPr id="27651" name="TextBox 14"/>
          <p:cNvSpPr txBox="1">
            <a:spLocks noChangeArrowheads="1"/>
          </p:cNvSpPr>
          <p:nvPr/>
        </p:nvSpPr>
        <p:spPr bwMode="auto">
          <a:xfrm>
            <a:off x="3276600" y="2144713"/>
            <a:ext cx="1066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base</a:t>
            </a:r>
          </a:p>
        </p:txBody>
      </p:sp>
      <p:sp>
        <p:nvSpPr>
          <p:cNvPr id="27652" name="TextBox 22"/>
          <p:cNvSpPr txBox="1">
            <a:spLocks noChangeArrowheads="1"/>
          </p:cNvSpPr>
          <p:nvPr/>
        </p:nvSpPr>
        <p:spPr bwMode="auto">
          <a:xfrm>
            <a:off x="5181600" y="2144713"/>
            <a:ext cx="1066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water</a:t>
            </a:r>
          </a:p>
        </p:txBody>
      </p:sp>
      <p:sp>
        <p:nvSpPr>
          <p:cNvPr id="22" name="Rectangle 21"/>
          <p:cNvSpPr/>
          <p:nvPr/>
        </p:nvSpPr>
        <p:spPr>
          <a:xfrm>
            <a:off x="304800" y="2641600"/>
            <a:ext cx="8382000" cy="1323975"/>
          </a:xfrm>
          <a:prstGeom prst="rect">
            <a:avLst/>
          </a:prstGeom>
        </p:spPr>
        <p:txBody>
          <a:bodyPr>
            <a:spAutoFit/>
          </a:bodyPr>
          <a:lstStyle/>
          <a:p>
            <a:pPr marL="742950" lvl="1" indent="-285750">
              <a:spcBef>
                <a:spcPct val="20000"/>
              </a:spcBef>
            </a:pPr>
            <a:r>
              <a:rPr lang="en-US" sz="2000" i="1">
                <a:solidFill>
                  <a:srgbClr val="008000"/>
                </a:solidFill>
                <a:effectLst>
                  <a:outerShdw blurRad="38100" dist="38100" dir="2700000" algn="tl">
                    <a:srgbClr val="DDDDDD"/>
                  </a:outerShdw>
                </a:effectLst>
                <a:latin typeface="Helvetica" charset="0"/>
              </a:rPr>
              <a:t>25.00 </a:t>
            </a:r>
            <a:r>
              <a:rPr lang="en-US" sz="2000" i="1">
                <a:effectLst>
                  <a:outerShdw blurRad="38100" dist="38100" dir="2700000" algn="tl">
                    <a:srgbClr val="DDDDDD"/>
                  </a:outerShdw>
                </a:effectLst>
                <a:latin typeface="Helvetica" charset="0"/>
              </a:rPr>
              <a:t>mL of </a:t>
            </a:r>
            <a:r>
              <a:rPr lang="en-US" sz="2000" b="1" i="1">
                <a:latin typeface="Helvetica" charset="0"/>
              </a:rPr>
              <a:t>M</a:t>
            </a:r>
            <a:r>
              <a:rPr lang="en-US" sz="2000" b="1" i="1" baseline="-25000">
                <a:latin typeface="Helvetica" charset="0"/>
              </a:rPr>
              <a:t>H+ aq</a:t>
            </a:r>
            <a:r>
              <a:rPr lang="en-US" sz="2000" b="1" i="1">
                <a:latin typeface="Helvetica" charset="0"/>
              </a:rPr>
              <a:t>= ? (</a:t>
            </a:r>
            <a:r>
              <a:rPr lang="en-US" sz="2000" i="1">
                <a:latin typeface="Helvetica" charset="0"/>
              </a:rPr>
              <a:t>unknown </a:t>
            </a:r>
            <a:r>
              <a:rPr lang="en-US" sz="2000" i="1">
                <a:effectLst>
                  <a:outerShdw blurRad="38100" dist="38100" dir="2700000" algn="tl">
                    <a:srgbClr val="DDDDDD"/>
                  </a:outerShdw>
                </a:effectLst>
                <a:latin typeface="Helvetica" charset="0"/>
              </a:rPr>
              <a:t>acid solution) was titrated with a sodium hydroxide solution, </a:t>
            </a:r>
            <a:r>
              <a:rPr lang="en-US" sz="2000" b="1" i="1">
                <a:latin typeface="Helvetica" charset="0"/>
              </a:rPr>
              <a:t>M</a:t>
            </a:r>
            <a:r>
              <a:rPr lang="en-US" sz="2000" b="1" i="1" baseline="-25000">
                <a:latin typeface="Helvetica" charset="0"/>
              </a:rPr>
              <a:t>OH-</a:t>
            </a:r>
            <a:r>
              <a:rPr lang="en-US" sz="2000" b="1" i="1">
                <a:latin typeface="Helvetica" charset="0"/>
              </a:rPr>
              <a:t>= ? </a:t>
            </a:r>
            <a:r>
              <a:rPr lang="en-US" sz="2000" b="1" i="1">
                <a:solidFill>
                  <a:srgbClr val="F79646"/>
                </a:solidFill>
                <a:latin typeface="Helvetica" charset="0"/>
              </a:rPr>
              <a:t>0.2162 </a:t>
            </a:r>
            <a:r>
              <a:rPr lang="en-US" sz="2000" b="1" i="1">
                <a:latin typeface="Helvetica" charset="0"/>
              </a:rPr>
              <a:t>M</a:t>
            </a:r>
            <a:r>
              <a:rPr lang="en-US" sz="2000" i="1">
                <a:effectLst>
                  <a:outerShdw blurRad="38100" dist="38100" dir="2700000" algn="tl">
                    <a:srgbClr val="DDDDDD"/>
                  </a:outerShdw>
                </a:effectLst>
                <a:latin typeface="Helvetica" charset="0"/>
              </a:rPr>
              <a:t>. It required </a:t>
            </a:r>
            <a:r>
              <a:rPr lang="en-US" sz="2000" i="1">
                <a:solidFill>
                  <a:srgbClr val="F79646"/>
                </a:solidFill>
                <a:effectLst>
                  <a:outerShdw blurRad="38100" dist="38100" dir="2700000" algn="tl">
                    <a:srgbClr val="DDDDDD"/>
                  </a:outerShdw>
                </a:effectLst>
                <a:latin typeface="Helvetica" charset="0"/>
              </a:rPr>
              <a:t>24.20</a:t>
            </a:r>
            <a:r>
              <a:rPr lang="en-US" sz="2000" i="1">
                <a:effectLst>
                  <a:outerShdw blurRad="38100" dist="38100" dir="2700000" algn="tl">
                    <a:srgbClr val="DDDDDD"/>
                  </a:outerShdw>
                </a:effectLst>
                <a:latin typeface="Helvetica" charset="0"/>
              </a:rPr>
              <a:t> mL as an average of three trials which were within +/- 0.20 mL to reach a faint pink color. </a:t>
            </a:r>
          </a:p>
        </p:txBody>
      </p:sp>
      <p:cxnSp>
        <p:nvCxnSpPr>
          <p:cNvPr id="15" name="Straight Connector 14"/>
          <p:cNvCxnSpPr/>
          <p:nvPr/>
        </p:nvCxnSpPr>
        <p:spPr>
          <a:xfrm>
            <a:off x="609600" y="5484813"/>
            <a:ext cx="5867400" cy="1587"/>
          </a:xfrm>
          <a:prstGeom prst="line">
            <a:avLst/>
          </a:prstGeom>
        </p:spPr>
        <p:style>
          <a:lnRef idx="2">
            <a:schemeClr val="accent1"/>
          </a:lnRef>
          <a:fillRef idx="0">
            <a:schemeClr val="accent1"/>
          </a:fillRef>
          <a:effectRef idx="1">
            <a:schemeClr val="accent1"/>
          </a:effectRef>
          <a:fontRef idx="minor">
            <a:schemeClr val="tx1"/>
          </a:fontRef>
        </p:style>
      </p:cxnSp>
      <p:grpSp>
        <p:nvGrpSpPr>
          <p:cNvPr id="2" name="Group 18"/>
          <p:cNvGrpSpPr>
            <a:grpSpLocks/>
          </p:cNvGrpSpPr>
          <p:nvPr/>
        </p:nvGrpSpPr>
        <p:grpSpPr bwMode="auto">
          <a:xfrm>
            <a:off x="-76200" y="4648200"/>
            <a:ext cx="8686800" cy="1668463"/>
            <a:chOff x="-76200" y="4648156"/>
            <a:chExt cx="8686800" cy="1668148"/>
          </a:xfrm>
        </p:grpSpPr>
        <p:sp>
          <p:nvSpPr>
            <p:cNvPr id="13" name="Rectangle 12"/>
            <p:cNvSpPr/>
            <p:nvPr/>
          </p:nvSpPr>
          <p:spPr>
            <a:xfrm>
              <a:off x="-76200" y="4648156"/>
              <a:ext cx="8686800" cy="1668148"/>
            </a:xfrm>
            <a:prstGeom prst="rect">
              <a:avLst/>
            </a:prstGeom>
          </p:spPr>
          <p:txBody>
            <a:bodyPr>
              <a:spAutoFit/>
            </a:bodyPr>
            <a:lstStyle/>
            <a:p>
              <a:pPr marL="342900" indent="-342900">
                <a:spcBef>
                  <a:spcPct val="20000"/>
                </a:spcBef>
              </a:pPr>
              <a:endParaRPr lang="en-US" b="1" i="1" baseline="-25000">
                <a:effectLst>
                  <a:outerShdw blurRad="38100" dist="38100" dir="2700000" algn="tl">
                    <a:srgbClr val="DDDDDD"/>
                  </a:outerShdw>
                </a:effectLst>
                <a:latin typeface="Helvetica" charset="0"/>
              </a:endParaRPr>
            </a:p>
            <a:p>
              <a:pPr marL="342900" indent="-342900">
                <a:spcBef>
                  <a:spcPct val="20000"/>
                </a:spcBef>
              </a:pPr>
              <a:r>
                <a:rPr lang="en-US" sz="2000" b="1">
                  <a:solidFill>
                    <a:srgbClr val="CC3300"/>
                  </a:solidFill>
                  <a:latin typeface="Times" charset="0"/>
                </a:rPr>
                <a:t>			</a:t>
              </a:r>
              <a:r>
                <a:rPr lang="en-US" sz="2000" b="1" i="1">
                  <a:solidFill>
                    <a:srgbClr val="F79646"/>
                  </a:solidFill>
                  <a:latin typeface="Helvetica" charset="0"/>
                </a:rPr>
                <a:t>0.2162</a:t>
              </a:r>
              <a:r>
                <a:rPr lang="en-US" sz="2000" b="1">
                  <a:solidFill>
                    <a:srgbClr val="CC3300"/>
                  </a:solidFill>
                  <a:latin typeface="Times" charset="0"/>
                </a:rPr>
                <a:t> </a:t>
              </a:r>
              <a:r>
                <a:rPr lang="en-US" sz="2000" b="1" i="1">
                  <a:latin typeface="Helvetica" charset="0"/>
                </a:rPr>
                <a:t>mol</a:t>
              </a:r>
              <a:r>
                <a:rPr lang="en-US" sz="2000" b="1" i="1" baseline="-25000">
                  <a:latin typeface="Helvetica" charset="0"/>
                </a:rPr>
                <a:t>OH- </a:t>
              </a:r>
              <a:r>
                <a:rPr lang="en-US" sz="2000" b="1" i="1">
                  <a:effectLst>
                    <a:outerShdw blurRad="38100" dist="38100" dir="2700000" algn="tl">
                      <a:srgbClr val="DDDDDD"/>
                    </a:outerShdw>
                  </a:effectLst>
                  <a:latin typeface="Helvetica" charset="0"/>
                </a:rPr>
                <a:t> </a:t>
              </a:r>
              <a:r>
                <a:rPr lang="en-US" b="1" i="1">
                  <a:latin typeface="Helvetica" charset="0"/>
                </a:rPr>
                <a:t>x </a:t>
              </a:r>
              <a:r>
                <a:rPr lang="en-US" sz="2000" b="1" i="1">
                  <a:solidFill>
                    <a:srgbClr val="F79646"/>
                  </a:solidFill>
                  <a:latin typeface="Times" charset="0"/>
                </a:rPr>
                <a:t>0.02420</a:t>
              </a:r>
              <a:r>
                <a:rPr lang="en-US" sz="2000" b="1">
                  <a:solidFill>
                    <a:srgbClr val="CC3300"/>
                  </a:solidFill>
                  <a:latin typeface="Times" charset="0"/>
                </a:rPr>
                <a:t> </a:t>
              </a:r>
              <a:r>
                <a:rPr lang="en-US" sz="2000" b="1" i="1">
                  <a:latin typeface="Helvetica" charset="0"/>
                </a:rPr>
                <a:t>L</a:t>
              </a:r>
              <a:r>
                <a:rPr lang="en-US" sz="2000" b="1" i="1" baseline="-25000">
                  <a:latin typeface="Helvetica" charset="0"/>
                </a:rPr>
                <a:t>OH-</a:t>
              </a:r>
              <a:r>
                <a:rPr lang="en-US" b="1" i="1">
                  <a:latin typeface="Helvetica" charset="0"/>
                </a:rPr>
                <a:t> x </a:t>
              </a:r>
              <a:r>
                <a:rPr lang="en-US" b="1" i="1">
                  <a:effectLst>
                    <a:outerShdw blurRad="38100" dist="38100" dir="2700000" algn="tl">
                      <a:srgbClr val="DDDDDD"/>
                    </a:outerShdw>
                  </a:effectLst>
                  <a:latin typeface="Helvetica" charset="0"/>
                </a:rPr>
                <a:t>1 </a:t>
              </a:r>
              <a:r>
                <a:rPr lang="en-US" b="1" i="1">
                  <a:solidFill>
                    <a:srgbClr val="000680"/>
                  </a:solidFill>
                  <a:effectLst>
                    <a:outerShdw blurRad="38100" dist="38100" dir="2700000" algn="tl">
                      <a:srgbClr val="DDDDDD"/>
                    </a:outerShdw>
                  </a:effectLst>
                  <a:latin typeface="Helvetica" charset="0"/>
                </a:rPr>
                <a:t>mol</a:t>
              </a:r>
              <a:r>
                <a:rPr lang="en-US" b="1" i="1" baseline="-25000">
                  <a:effectLst>
                    <a:outerShdw blurRad="38100" dist="38100" dir="2700000" algn="tl">
                      <a:srgbClr val="DDDDDD"/>
                    </a:outerShdw>
                  </a:effectLst>
                  <a:latin typeface="Helvetica" charset="0"/>
                </a:rPr>
                <a:t>H+</a:t>
              </a:r>
              <a:endParaRPr lang="en-US" b="1" i="1">
                <a:latin typeface="Helvetica" charset="0"/>
              </a:endParaRPr>
            </a:p>
            <a:p>
              <a:pPr marL="342900" indent="-342900">
                <a:spcBef>
                  <a:spcPct val="20000"/>
                </a:spcBef>
              </a:pPr>
              <a:r>
                <a:rPr lang="en-US" b="1" i="1">
                  <a:effectLst>
                    <a:outerShdw blurRad="38100" dist="38100" dir="2700000" algn="tl">
                      <a:srgbClr val="DDDDDD"/>
                    </a:outerShdw>
                  </a:effectLst>
                  <a:latin typeface="Helvetica" charset="0"/>
                </a:rPr>
                <a:t>				        </a:t>
              </a:r>
              <a:r>
                <a:rPr lang="en-US" sz="2000" b="1" i="1">
                  <a:latin typeface="Helvetica" charset="0"/>
                </a:rPr>
                <a:t>L</a:t>
              </a:r>
              <a:r>
                <a:rPr lang="en-US" sz="2000" b="1" i="1" baseline="-25000">
                  <a:latin typeface="Helvetica" charset="0"/>
                </a:rPr>
                <a:t>OH- </a:t>
              </a:r>
              <a:r>
                <a:rPr lang="en-US" b="1" i="1">
                  <a:latin typeface="Helvetica" charset="0"/>
                </a:rPr>
                <a:t>x</a:t>
              </a:r>
              <a:r>
                <a:rPr lang="en-US" b="1" i="1">
                  <a:effectLst>
                    <a:outerShdw blurRad="38100" dist="38100" dir="2700000" algn="tl">
                      <a:srgbClr val="DDDDDD"/>
                    </a:outerShdw>
                  </a:effectLst>
                  <a:latin typeface="Helvetica" charset="0"/>
                </a:rPr>
                <a:t> </a:t>
              </a:r>
              <a:r>
                <a:rPr lang="en-US" sz="2000" i="1">
                  <a:solidFill>
                    <a:srgbClr val="006600"/>
                  </a:solidFill>
                  <a:effectLst>
                    <a:outerShdw blurRad="38100" dist="38100" dir="2700000" algn="tl">
                      <a:srgbClr val="DDDDDD"/>
                    </a:outerShdw>
                  </a:effectLst>
                  <a:latin typeface="Times" charset="0"/>
                </a:rPr>
                <a:t>0.02500</a:t>
              </a:r>
              <a:r>
                <a:rPr lang="en-US" sz="2000">
                  <a:solidFill>
                    <a:srgbClr val="006600"/>
                  </a:solidFill>
                  <a:effectLst>
                    <a:outerShdw blurRad="38100" dist="38100" dir="2700000" algn="tl">
                      <a:srgbClr val="DDDDDD"/>
                    </a:outerShdw>
                  </a:effectLst>
                  <a:latin typeface="Times" charset="0"/>
                </a:rPr>
                <a:t> </a:t>
              </a:r>
              <a:r>
                <a:rPr lang="en-US" sz="2000" b="1" i="1">
                  <a:effectLst>
                    <a:outerShdw blurRad="38100" dist="38100" dir="2700000" algn="tl">
                      <a:srgbClr val="DDDDDD"/>
                    </a:outerShdw>
                  </a:effectLst>
                  <a:latin typeface="Helvetica" charset="0"/>
                </a:rPr>
                <a:t>L</a:t>
              </a:r>
              <a:r>
                <a:rPr lang="en-US" sz="2000" b="1" i="1" baseline="-25000">
                  <a:effectLst>
                    <a:outerShdw blurRad="38100" dist="38100" dir="2700000" algn="tl">
                      <a:srgbClr val="DDDDDD"/>
                    </a:outerShdw>
                  </a:effectLst>
                  <a:latin typeface="Helvetica" charset="0"/>
                </a:rPr>
                <a:t>H+</a:t>
              </a:r>
              <a:r>
                <a:rPr lang="en-US" sz="2000" b="1" i="1">
                  <a:effectLst>
                    <a:outerShdw blurRad="38100" dist="38100" dir="2700000" algn="tl">
                      <a:srgbClr val="DDDDDD"/>
                    </a:outerShdw>
                  </a:effectLst>
                  <a:latin typeface="Helvetica" charset="0"/>
                </a:rPr>
                <a:t> </a:t>
              </a:r>
              <a:r>
                <a:rPr lang="en-US" b="1" i="1">
                  <a:latin typeface="Helvetica" charset="0"/>
                </a:rPr>
                <a:t>x</a:t>
              </a:r>
              <a:r>
                <a:rPr lang="en-US" b="1" i="1">
                  <a:effectLst>
                    <a:outerShdw blurRad="38100" dist="38100" dir="2700000" algn="tl">
                      <a:srgbClr val="DDDDDD"/>
                    </a:outerShdw>
                  </a:effectLst>
                  <a:latin typeface="Helvetica" charset="0"/>
                </a:rPr>
                <a:t>  1 </a:t>
              </a:r>
              <a:r>
                <a:rPr lang="en-US" b="1" i="1">
                  <a:solidFill>
                    <a:srgbClr val="000587"/>
                  </a:solidFill>
                  <a:effectLst>
                    <a:outerShdw blurRad="38100" dist="38100" dir="2700000" algn="tl">
                      <a:srgbClr val="DDDDDD"/>
                    </a:outerShdw>
                  </a:effectLst>
                  <a:latin typeface="Helvetica" charset="0"/>
                </a:rPr>
                <a:t>mol</a:t>
              </a:r>
              <a:r>
                <a:rPr lang="en-US" b="1" i="1" baseline="-25000">
                  <a:effectLst>
                    <a:outerShdw blurRad="38100" dist="38100" dir="2700000" algn="tl">
                      <a:srgbClr val="DDDDDD"/>
                    </a:outerShdw>
                  </a:effectLst>
                  <a:latin typeface="Helvetica" charset="0"/>
                </a:rPr>
                <a:t>OH- </a:t>
              </a:r>
              <a:endParaRPr lang="en-US" b="1" i="1" baseline="-25000">
                <a:latin typeface="Helvetica" charset="0"/>
              </a:endParaRPr>
            </a:p>
            <a:p>
              <a:pPr marL="342900" indent="-342900">
                <a:spcBef>
                  <a:spcPct val="20000"/>
                </a:spcBef>
              </a:pPr>
              <a:endParaRPr lang="en-US" b="1" i="1">
                <a:effectLst>
                  <a:outerShdw blurRad="38100" dist="38100" dir="2700000" algn="tl">
                    <a:srgbClr val="DDDDDD"/>
                  </a:outerShdw>
                </a:effectLst>
                <a:latin typeface="Helvetica" charset="0"/>
              </a:endParaRPr>
            </a:p>
          </p:txBody>
        </p:sp>
        <p:sp>
          <p:nvSpPr>
            <p:cNvPr id="27663" name="TextBox 15"/>
            <p:cNvSpPr txBox="1">
              <a:spLocks noChangeArrowheads="1"/>
            </p:cNvSpPr>
            <p:nvPr/>
          </p:nvSpPr>
          <p:spPr bwMode="auto">
            <a:xfrm>
              <a:off x="304800" y="5028555"/>
              <a:ext cx="533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a:t>
              </a:r>
            </a:p>
          </p:txBody>
        </p:sp>
      </p:grpSp>
      <p:sp>
        <p:nvSpPr>
          <p:cNvPr id="17" name="TextBox 16"/>
          <p:cNvSpPr txBox="1"/>
          <p:nvPr/>
        </p:nvSpPr>
        <p:spPr>
          <a:xfrm>
            <a:off x="6477000" y="5029200"/>
            <a:ext cx="2743200" cy="460375"/>
          </a:xfrm>
          <a:prstGeom prst="rect">
            <a:avLst/>
          </a:prstGeom>
          <a:no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  0.2093 </a:t>
            </a:r>
            <a:r>
              <a:rPr lang="en-US" b="1" i="1">
                <a:effectLst>
                  <a:outerShdw blurRad="38100" dist="38100" dir="2700000" algn="tl">
                    <a:srgbClr val="DDDDDD"/>
                  </a:outerShdw>
                </a:effectLst>
                <a:latin typeface="Helvetica" charset="0"/>
              </a:rPr>
              <a:t>M</a:t>
            </a:r>
            <a:r>
              <a:rPr lang="en-US" b="1" i="1" baseline="-25000">
                <a:effectLst>
                  <a:outerShdw blurRad="38100" dist="38100" dir="2700000" algn="tl">
                    <a:srgbClr val="DDDDDD"/>
                  </a:outerShdw>
                </a:effectLst>
                <a:latin typeface="Helvetica" charset="0"/>
              </a:rPr>
              <a:t>H+</a:t>
            </a:r>
            <a:r>
              <a:rPr lang="en-US"/>
              <a:t> </a:t>
            </a:r>
          </a:p>
        </p:txBody>
      </p:sp>
      <p:sp>
        <p:nvSpPr>
          <p:cNvPr id="18" name="Rectangle 17"/>
          <p:cNvSpPr/>
          <p:nvPr/>
        </p:nvSpPr>
        <p:spPr>
          <a:xfrm>
            <a:off x="457200" y="4038600"/>
            <a:ext cx="8229600" cy="522288"/>
          </a:xfrm>
          <a:prstGeom prst="rect">
            <a:avLst/>
          </a:prstGeom>
        </p:spPr>
        <p:txBody>
          <a:bodyPr>
            <a:spAutoFit/>
          </a:bodyPr>
          <a:lstStyle/>
          <a:p>
            <a:pPr marL="342900" indent="-342900">
              <a:spcBef>
                <a:spcPct val="20000"/>
              </a:spcBef>
            </a:pPr>
            <a:r>
              <a:rPr lang="en-US" sz="2800" i="1">
                <a:effectLst>
                  <a:outerShdw blurRad="38100" dist="38100" dir="2700000" algn="tl">
                    <a:srgbClr val="DDDDDD"/>
                  </a:outerShdw>
                </a:effectLst>
                <a:latin typeface="Helvetica" charset="0"/>
              </a:rPr>
              <a:t>?</a:t>
            </a:r>
            <a:r>
              <a:rPr lang="en-US" sz="2800" b="1" i="1">
                <a:effectLst>
                  <a:outerShdw blurRad="38100" dist="38100" dir="2700000" algn="tl">
                    <a:srgbClr val="DDDDDD"/>
                  </a:outerShdw>
                </a:effectLst>
                <a:latin typeface="Helvetica" charset="0"/>
              </a:rPr>
              <a:t>M</a:t>
            </a:r>
            <a:r>
              <a:rPr lang="en-US" sz="2800" b="1" i="1" baseline="-25000">
                <a:effectLst>
                  <a:outerShdw blurRad="38100" dist="38100" dir="2700000" algn="tl">
                    <a:srgbClr val="DDDDDD"/>
                  </a:outerShdw>
                </a:effectLst>
                <a:latin typeface="Helvetica" charset="0"/>
              </a:rPr>
              <a:t>H+</a:t>
            </a:r>
            <a:r>
              <a:rPr lang="en-US" b="1" i="1">
                <a:effectLst>
                  <a:outerShdw blurRad="38100" dist="38100" dir="2700000" algn="tl">
                    <a:srgbClr val="DDDDDD"/>
                  </a:outerShdw>
                </a:effectLst>
                <a:latin typeface="Helvetica" charset="0"/>
              </a:rPr>
              <a:t> </a:t>
            </a:r>
            <a:r>
              <a:rPr lang="en-US" b="1">
                <a:solidFill>
                  <a:srgbClr val="CC3300"/>
                </a:solidFill>
                <a:latin typeface="Times" charset="0"/>
              </a:rPr>
              <a:t> </a:t>
            </a:r>
            <a:r>
              <a:rPr lang="en-US" sz="2000" b="1">
                <a:solidFill>
                  <a:srgbClr val="CC3300"/>
                </a:solidFill>
                <a:latin typeface="Times" charset="0"/>
              </a:rPr>
              <a:t>= </a:t>
            </a:r>
            <a:r>
              <a:rPr lang="en-US" b="1" i="1">
                <a:latin typeface="Helvetica" charset="0"/>
              </a:rPr>
              <a:t>[M</a:t>
            </a:r>
            <a:r>
              <a:rPr lang="en-US" b="1" i="1" baseline="-25000">
                <a:latin typeface="Helvetica" charset="0"/>
              </a:rPr>
              <a:t>OH- </a:t>
            </a:r>
            <a:r>
              <a:rPr lang="en-US" b="1" i="1">
                <a:latin typeface="Helvetica" charset="0"/>
              </a:rPr>
              <a:t>x V</a:t>
            </a:r>
            <a:r>
              <a:rPr lang="en-US" b="1" i="1" baseline="-25000">
                <a:latin typeface="Helvetica" charset="0"/>
              </a:rPr>
              <a:t>OH-</a:t>
            </a:r>
            <a:r>
              <a:rPr lang="en-US" b="1" i="1">
                <a:latin typeface="Helvetica" charset="0"/>
              </a:rPr>
              <a:t> / V</a:t>
            </a:r>
            <a:r>
              <a:rPr lang="en-US" b="1" i="1" baseline="-25000">
                <a:effectLst>
                  <a:outerShdw blurRad="38100" dist="38100" dir="2700000" algn="tl">
                    <a:srgbClr val="DDDDDD"/>
                  </a:outerShdw>
                </a:effectLst>
                <a:latin typeface="Helvetica" charset="0"/>
              </a:rPr>
              <a:t>H+</a:t>
            </a:r>
            <a:r>
              <a:rPr lang="en-US" b="1" i="1">
                <a:effectLst>
                  <a:outerShdw blurRad="38100" dist="38100" dir="2700000" algn="tl">
                    <a:srgbClr val="DDDDDD"/>
                  </a:outerShdw>
                </a:effectLst>
                <a:latin typeface="Helvetica" charset="0"/>
              </a:rPr>
              <a:t> ] [? </a:t>
            </a:r>
            <a:r>
              <a:rPr lang="en-US" b="1" i="1">
                <a:solidFill>
                  <a:srgbClr val="000680"/>
                </a:solidFill>
                <a:effectLst>
                  <a:outerShdw blurRad="38100" dist="38100" dir="2700000" algn="tl">
                    <a:srgbClr val="DDDDDD"/>
                  </a:outerShdw>
                </a:effectLst>
                <a:latin typeface="Helvetica" charset="0"/>
              </a:rPr>
              <a:t>mol</a:t>
            </a:r>
            <a:r>
              <a:rPr lang="en-US" b="1" i="1" baseline="-25000">
                <a:effectLst>
                  <a:outerShdw blurRad="38100" dist="38100" dir="2700000" algn="tl">
                    <a:srgbClr val="DDDDDD"/>
                  </a:outerShdw>
                </a:effectLst>
                <a:latin typeface="Helvetica" charset="0"/>
              </a:rPr>
              <a:t>H+</a:t>
            </a:r>
            <a:r>
              <a:rPr lang="en-US" b="1" i="1">
                <a:effectLst>
                  <a:outerShdw blurRad="38100" dist="38100" dir="2700000" algn="tl">
                    <a:srgbClr val="DDDDDD"/>
                  </a:outerShdw>
                </a:effectLst>
                <a:latin typeface="Helvetica" charset="0"/>
              </a:rPr>
              <a:t> / ? </a:t>
            </a:r>
            <a:r>
              <a:rPr lang="en-US" b="1" i="1">
                <a:solidFill>
                  <a:srgbClr val="000587"/>
                </a:solidFill>
                <a:effectLst>
                  <a:outerShdw blurRad="38100" dist="38100" dir="2700000" algn="tl">
                    <a:srgbClr val="DDDDDD"/>
                  </a:outerShdw>
                </a:effectLst>
                <a:latin typeface="Helvetica" charset="0"/>
              </a:rPr>
              <a:t>mol</a:t>
            </a:r>
            <a:r>
              <a:rPr lang="en-US" b="1" i="1" baseline="-25000">
                <a:effectLst>
                  <a:outerShdw blurRad="38100" dist="38100" dir="2700000" algn="tl">
                    <a:srgbClr val="DDDDDD"/>
                  </a:outerShdw>
                </a:effectLst>
                <a:latin typeface="Helvetica" charset="0"/>
              </a:rPr>
              <a:t>OH-</a:t>
            </a:r>
            <a:r>
              <a:rPr lang="en-US" b="1" i="1">
                <a:effectLst>
                  <a:outerShdw blurRad="38100" dist="38100" dir="2700000" algn="tl">
                    <a:srgbClr val="DDDDDD"/>
                  </a:outerShdw>
                </a:effectLst>
                <a:latin typeface="Helvetica" charset="0"/>
              </a:rPr>
              <a:t>]</a:t>
            </a:r>
            <a:endParaRPr lang="en-US" b="1" i="1" baseline="-25000">
              <a:effectLst>
                <a:outerShdw blurRad="38100" dist="38100" dir="2700000" algn="tl">
                  <a:srgbClr val="DDDDDD"/>
                </a:outerShdw>
              </a:effectLst>
              <a:latin typeface="Helvetica" charset="0"/>
            </a:endParaRPr>
          </a:p>
        </p:txBody>
      </p:sp>
      <p:grpSp>
        <p:nvGrpSpPr>
          <p:cNvPr id="27658" name="Group 21"/>
          <p:cNvGrpSpPr>
            <a:grpSpLocks/>
          </p:cNvGrpSpPr>
          <p:nvPr/>
        </p:nvGrpSpPr>
        <p:grpSpPr bwMode="auto">
          <a:xfrm>
            <a:off x="1828800" y="1473200"/>
            <a:ext cx="4657725" cy="584200"/>
            <a:chOff x="2438400" y="5562600"/>
            <a:chExt cx="4657725" cy="584200"/>
          </a:xfrm>
        </p:grpSpPr>
        <p:sp>
          <p:nvSpPr>
            <p:cNvPr id="27660" name="Text Box 9"/>
            <p:cNvSpPr txBox="1">
              <a:spLocks noChangeArrowheads="1"/>
            </p:cNvSpPr>
            <p:nvPr/>
          </p:nvSpPr>
          <p:spPr bwMode="auto">
            <a:xfrm>
              <a:off x="2438400" y="5562600"/>
              <a:ext cx="4657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3200" b="1" i="1">
                  <a:latin typeface="Helvetica" charset="0"/>
                </a:rPr>
                <a:t>H</a:t>
              </a:r>
              <a:r>
                <a:rPr lang="en-US" sz="3200" b="1" i="1" baseline="30000">
                  <a:latin typeface="Helvetica" charset="0"/>
                </a:rPr>
                <a:t>+</a:t>
              </a:r>
              <a:r>
                <a:rPr lang="en-US" sz="3200" b="1" i="1" baseline="-25000">
                  <a:latin typeface="Helvetica" charset="0"/>
                </a:rPr>
                <a:t>(aq)</a:t>
              </a:r>
              <a:r>
                <a:rPr lang="en-US" sz="3200" b="1" i="1">
                  <a:latin typeface="Helvetica" charset="0"/>
                </a:rPr>
                <a:t> + OH </a:t>
              </a:r>
              <a:r>
                <a:rPr lang="en-US" sz="3200" b="1" i="1" baseline="30000">
                  <a:latin typeface="Helvetica" charset="0"/>
                </a:rPr>
                <a:t>-</a:t>
              </a:r>
              <a:r>
                <a:rPr lang="en-US" sz="3200" b="1" i="1" baseline="-25000">
                  <a:latin typeface="Helvetica" charset="0"/>
                </a:rPr>
                <a:t>(aq) </a:t>
              </a:r>
              <a:r>
                <a:rPr lang="en-US" sz="3200" b="1" i="1">
                  <a:latin typeface="Helvetica" charset="0"/>
                </a:rPr>
                <a:t>     H</a:t>
              </a:r>
              <a:r>
                <a:rPr lang="en-US" sz="3200" b="1" i="1" baseline="-25000">
                  <a:latin typeface="Helvetica" charset="0"/>
                </a:rPr>
                <a:t>2</a:t>
              </a:r>
              <a:r>
                <a:rPr lang="en-US" sz="3200" b="1" i="1">
                  <a:latin typeface="Helvetica" charset="0"/>
                </a:rPr>
                <a:t>O</a:t>
              </a:r>
              <a:r>
                <a:rPr lang="en-US" sz="3200" b="1" i="1" baseline="-25000">
                  <a:latin typeface="Helvetica" charset="0"/>
                </a:rPr>
                <a:t>(l)</a:t>
              </a:r>
              <a:endParaRPr lang="en-US" b="1" baseline="-25000">
                <a:latin typeface="Times" charset="0"/>
              </a:endParaRPr>
            </a:p>
          </p:txBody>
        </p:sp>
        <p:cxnSp>
          <p:nvCxnSpPr>
            <p:cNvPr id="27661" name="Straight Arrow Connector 21"/>
            <p:cNvCxnSpPr>
              <a:cxnSpLocks noChangeShapeType="1"/>
            </p:cNvCxnSpPr>
            <p:nvPr/>
          </p:nvCxnSpPr>
          <p:spPr bwMode="auto">
            <a:xfrm>
              <a:off x="5257800" y="58674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25" name="Rectangle 2"/>
          <p:cNvSpPr>
            <a:spLocks noGrp="1" noChangeArrowheads="1"/>
          </p:cNvSpPr>
          <p:nvPr>
            <p:ph type="title"/>
          </p:nvPr>
        </p:nvSpPr>
        <p:spPr/>
        <p:txBody>
          <a:bodyPr/>
          <a:lstStyle/>
          <a:p>
            <a:pPr eaLnBrk="1" hangingPunct="1"/>
            <a:r>
              <a:rPr lang="en-US" sz="4000">
                <a:effectLst>
                  <a:outerShdw blurRad="38100" dist="38100" dir="2700000" algn="tl">
                    <a:srgbClr val="DDDDDD"/>
                  </a:outerShdw>
                </a:effectLst>
                <a:latin typeface="Calibri" charset="0"/>
                <a:ea typeface="ＭＳ Ｐゴシック" charset="0"/>
                <a:cs typeface="ＭＳ Ｐゴシック" charset="0"/>
              </a:rPr>
              <a:t>Unkown Acid Neutralization</a:t>
            </a:r>
            <a:br>
              <a:rPr lang="en-US" sz="4000">
                <a:effectLst>
                  <a:outerShdw blurRad="38100" dist="38100" dir="2700000" algn="tl">
                    <a:srgbClr val="DDDDDD"/>
                  </a:outerShdw>
                </a:effectLst>
                <a:latin typeface="Calibri" charset="0"/>
                <a:ea typeface="ＭＳ Ｐゴシック" charset="0"/>
                <a:cs typeface="ＭＳ Ｐゴシック" charset="0"/>
              </a:rPr>
            </a:br>
            <a:r>
              <a:rPr lang="en-US" sz="4000">
                <a:effectLst>
                  <a:outerShdw blurRad="38100" dist="38100" dir="2700000" algn="tl">
                    <a:srgbClr val="DDDDDD"/>
                  </a:outerShdw>
                </a:effectLst>
                <a:latin typeface="Calibri" charset="0"/>
                <a:ea typeface="ＭＳ Ｐゴシック" charset="0"/>
                <a:cs typeface="ＭＳ Ｐゴシック" charset="0"/>
              </a:rPr>
              <a:t> </a:t>
            </a:r>
            <a:r>
              <a:rPr lang="en-US" sz="2800">
                <a:effectLst>
                  <a:outerShdw blurRad="38100" dist="38100" dir="2700000" algn="tl">
                    <a:srgbClr val="DDDDDD"/>
                  </a:outerShdw>
                </a:effectLst>
                <a:latin typeface="Calibri" charset="0"/>
                <a:ea typeface="ＭＳ Ｐゴシック" charset="0"/>
                <a:cs typeface="ＭＳ Ｐゴシック" charset="0"/>
              </a:rPr>
              <a:t>Net Ionic Equation/ Calculation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1" descr="Screen Shot 2017-11-14 at 11.00.10 AM.png">
            <a:hlinkClick r:id="rId2" action="ppaction://hlinkpres?slideindex=1&amp;slidetitle="/>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300163"/>
            <a:ext cx="6616700" cy="514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TextBox 2"/>
          <p:cNvSpPr txBox="1">
            <a:spLocks noChangeArrowheads="1"/>
          </p:cNvSpPr>
          <p:nvPr/>
        </p:nvSpPr>
        <p:spPr bwMode="auto">
          <a:xfrm>
            <a:off x="1981200" y="685800"/>
            <a:ext cx="502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800"/>
              <a:t>Gas Stoichiometry</a:t>
            </a:r>
          </a:p>
        </p:txBody>
      </p:sp>
      <p:sp>
        <p:nvSpPr>
          <p:cNvPr id="2" name="Rectangle 1"/>
          <p:cNvSpPr/>
          <p:nvPr/>
        </p:nvSpPr>
        <p:spPr>
          <a:xfrm>
            <a:off x="3078713" y="300335"/>
            <a:ext cx="2864887" cy="461665"/>
          </a:xfrm>
          <a:prstGeom prst="rect">
            <a:avLst/>
          </a:prstGeom>
        </p:spPr>
        <p:txBody>
          <a:bodyPr wrap="none">
            <a:spAutoFit/>
          </a:bodyPr>
          <a:lstStyle/>
          <a:p>
            <a:r>
              <a:rPr lang="en-US" dirty="0" smtClean="0">
                <a:solidFill>
                  <a:srgbClr val="FF0000"/>
                </a:solidFill>
              </a:rPr>
              <a:t>Today’s Experiment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a:xfrm>
            <a:off x="685800" y="609600"/>
            <a:ext cx="7772400" cy="4114800"/>
          </a:xfrm>
        </p:spPr>
        <p:txBody>
          <a:bodyPr/>
          <a:lstStyle/>
          <a:p>
            <a:r>
              <a:rPr lang="en-US">
                <a:latin typeface="Calibri" charset="0"/>
                <a:ea typeface="ＭＳ Ｐゴシック" charset="0"/>
                <a:cs typeface="ＭＳ Ｐゴシック" charset="0"/>
              </a:rPr>
              <a:t>Refer to the Procedure section pp. 54-56. The following slides correspond to the instructions in the procedure.</a:t>
            </a:r>
          </a:p>
        </p:txBody>
      </p:sp>
      <p:pic>
        <p:nvPicPr>
          <p:cNvPr id="40963" name="Picture 4" descr="Screen Shot 2017-11-14 at 11.14.19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209800"/>
            <a:ext cx="5230813"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3" descr="gas-exp.gif                                                    00002203Chem 120-121                   C0EEE1B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066800"/>
            <a:ext cx="4724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Picture 2" descr="Screen Shot 2017-11-09 at 3.20.12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762000"/>
            <a:ext cx="2122488"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10" name="Object 2"/>
          <p:cNvGraphicFramePr>
            <a:graphicFrameLocks noChangeAspect="1"/>
          </p:cNvGraphicFramePr>
          <p:nvPr/>
        </p:nvGraphicFramePr>
        <p:xfrm>
          <a:off x="1828800" y="2286000"/>
          <a:ext cx="1689100" cy="2197100"/>
        </p:xfrm>
        <a:graphic>
          <a:graphicData uri="http://schemas.openxmlformats.org/presentationml/2006/ole">
            <mc:AlternateContent xmlns:mc="http://schemas.openxmlformats.org/markup-compatibility/2006">
              <mc:Choice xmlns:v="urn:schemas-microsoft-com:vml" Requires="v">
                <p:oleObj spid="_x0000_s43020" name="Document" r:id="rId3" imgW="1689100" imgH="2197100" progId="Word.Document.8">
                  <p:embed/>
                </p:oleObj>
              </mc:Choice>
              <mc:Fallback>
                <p:oleObj name="Document" r:id="rId3" imgW="1689100" imgH="21971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2286000"/>
                        <a:ext cx="1689100" cy="2197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3011" name="Picture 3" descr="Mg1.jpeg                                                       00002203Chem 120-121                   C0EEE1B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990600"/>
            <a:ext cx="3219450" cy="429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TextBox 5"/>
          <p:cNvSpPr txBox="1">
            <a:spLocks noChangeArrowheads="1"/>
          </p:cNvSpPr>
          <p:nvPr/>
        </p:nvSpPr>
        <p:spPr bwMode="auto">
          <a:xfrm>
            <a:off x="228600" y="762000"/>
            <a:ext cx="4083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a:t>What is wrong with this set up?</a:t>
            </a:r>
          </a:p>
        </p:txBody>
      </p:sp>
      <p:cxnSp>
        <p:nvCxnSpPr>
          <p:cNvPr id="43013" name="Straight Arrow Connector 7"/>
          <p:cNvCxnSpPr>
            <a:cxnSpLocks noChangeShapeType="1"/>
          </p:cNvCxnSpPr>
          <p:nvPr/>
        </p:nvCxnSpPr>
        <p:spPr bwMode="auto">
          <a:xfrm>
            <a:off x="3352800" y="1447800"/>
            <a:ext cx="2133600" cy="11430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43014" name="TextBox 5"/>
          <p:cNvSpPr txBox="1">
            <a:spLocks noChangeArrowheads="1"/>
          </p:cNvSpPr>
          <p:nvPr/>
        </p:nvSpPr>
        <p:spPr bwMode="auto">
          <a:xfrm>
            <a:off x="2590800" y="3581400"/>
            <a:ext cx="1143000"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t>Mg or Zn</a:t>
            </a:r>
          </a:p>
          <a:p>
            <a:endParaRPr lang="en-US" sz="1600"/>
          </a:p>
        </p:txBody>
      </p:sp>
      <p:sp>
        <p:nvSpPr>
          <p:cNvPr id="7" name="TextBox 6"/>
          <p:cNvSpPr txBox="1"/>
          <p:nvPr/>
        </p:nvSpPr>
        <p:spPr>
          <a:xfrm>
            <a:off x="2667000" y="3548063"/>
            <a:ext cx="1143000" cy="338137"/>
          </a:xfrm>
          <a:prstGeom prst="rect">
            <a:avLst/>
          </a:prstGeom>
          <a:solidFill>
            <a:schemeClr val="bg1">
              <a:lumMod val="65000"/>
            </a:schemeClr>
          </a:solidFill>
        </p:spPr>
        <p:txBody>
          <a:bodyPr anchor="ct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t>Mg or Zn</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Mg2.jpeg                                                       00002203Chem 120-121                   C0EEE1B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838200"/>
            <a:ext cx="382905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Picture 3" descr="Mg3.jpeg                                                       00002203Chem 120-121                   C0EEE1B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838200"/>
            <a:ext cx="382905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Text Box 6"/>
          <p:cNvSpPr txBox="1">
            <a:spLocks noChangeArrowheads="1"/>
          </p:cNvSpPr>
          <p:nvPr/>
        </p:nvSpPr>
        <p:spPr bwMode="auto">
          <a:xfrm>
            <a:off x="762000" y="1524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800000"/>
                </a:solidFill>
              </a:rPr>
              <a:t>Mg(s) + 2HCl(aq) </a:t>
            </a:r>
            <a:r>
              <a:rPr lang="en-US" sz="3200">
                <a:solidFill>
                  <a:srgbClr val="800000"/>
                </a:solidFill>
                <a:sym typeface="Symbol" charset="0"/>
              </a:rPr>
              <a:t> </a:t>
            </a:r>
            <a:r>
              <a:rPr lang="en-US" sz="3200">
                <a:solidFill>
                  <a:srgbClr val="800000"/>
                </a:solidFill>
              </a:rPr>
              <a:t>MgCl</a:t>
            </a:r>
            <a:r>
              <a:rPr lang="en-US" sz="3200" baseline="-25000">
                <a:solidFill>
                  <a:srgbClr val="800000"/>
                </a:solidFill>
              </a:rPr>
              <a:t>2</a:t>
            </a:r>
            <a:r>
              <a:rPr lang="en-US" sz="3200">
                <a:solidFill>
                  <a:srgbClr val="800000"/>
                </a:solidFill>
              </a:rPr>
              <a:t>(aq)  + H</a:t>
            </a:r>
            <a:r>
              <a:rPr lang="en-US" sz="3200" baseline="-25000">
                <a:solidFill>
                  <a:srgbClr val="800000"/>
                </a:solidFill>
              </a:rPr>
              <a:t>2 </a:t>
            </a:r>
            <a:r>
              <a:rPr lang="en-US" sz="3200">
                <a:solidFill>
                  <a:srgbClr val="800000"/>
                </a:solidFill>
              </a:rPr>
              <a:t>(g) </a:t>
            </a:r>
          </a:p>
        </p:txBody>
      </p:sp>
      <p:sp>
        <p:nvSpPr>
          <p:cNvPr id="44037" name="Text Box 6"/>
          <p:cNvSpPr txBox="1">
            <a:spLocks noChangeArrowheads="1"/>
          </p:cNvSpPr>
          <p:nvPr/>
        </p:nvSpPr>
        <p:spPr bwMode="auto">
          <a:xfrm>
            <a:off x="762000" y="5943600"/>
            <a:ext cx="7620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000090"/>
                </a:solidFill>
              </a:rPr>
              <a:t>Zn(s) + 2HCl(aq) </a:t>
            </a:r>
            <a:r>
              <a:rPr lang="en-US" sz="3200">
                <a:solidFill>
                  <a:srgbClr val="000090"/>
                </a:solidFill>
                <a:sym typeface="Symbol" charset="0"/>
              </a:rPr>
              <a:t>  </a:t>
            </a:r>
            <a:r>
              <a:rPr lang="en-US" sz="3200">
                <a:solidFill>
                  <a:srgbClr val="231E66"/>
                </a:solidFill>
              </a:rPr>
              <a:t>ZnCl</a:t>
            </a:r>
            <a:r>
              <a:rPr lang="en-US" sz="3200" baseline="-25000">
                <a:solidFill>
                  <a:srgbClr val="231E66"/>
                </a:solidFill>
              </a:rPr>
              <a:t>2</a:t>
            </a:r>
            <a:r>
              <a:rPr lang="en-US" sz="3200">
                <a:solidFill>
                  <a:srgbClr val="231E66"/>
                </a:solidFill>
              </a:rPr>
              <a:t>(aq)  +  H</a:t>
            </a:r>
            <a:r>
              <a:rPr lang="en-US" sz="3200" baseline="-25000">
                <a:solidFill>
                  <a:srgbClr val="231E66"/>
                </a:solidFill>
              </a:rPr>
              <a:t>2 </a:t>
            </a:r>
            <a:r>
              <a:rPr lang="en-US" sz="3200">
                <a:solidFill>
                  <a:srgbClr val="231E66"/>
                </a:solidFill>
              </a:rPr>
              <a:t>(g) </a:t>
            </a:r>
          </a:p>
          <a:p>
            <a:pPr algn="ctr">
              <a:spcBef>
                <a:spcPct val="50000"/>
              </a:spcBef>
            </a:pPr>
            <a:endParaRPr lang="en-US" sz="3200">
              <a:solidFill>
                <a:srgbClr val="000090"/>
              </a:solidFill>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8" name="Object 2"/>
          <p:cNvGraphicFramePr>
            <a:graphicFrameLocks noChangeAspect="1"/>
          </p:cNvGraphicFramePr>
          <p:nvPr/>
        </p:nvGraphicFramePr>
        <p:xfrm>
          <a:off x="1828800" y="2286000"/>
          <a:ext cx="1689100" cy="2197100"/>
        </p:xfrm>
        <a:graphic>
          <a:graphicData uri="http://schemas.openxmlformats.org/presentationml/2006/ole">
            <mc:AlternateContent xmlns:mc="http://schemas.openxmlformats.org/markup-compatibility/2006">
              <mc:Choice xmlns:v="urn:schemas-microsoft-com:vml" Requires="v">
                <p:oleObj spid="_x0000_s45065" name="Document" r:id="rId3" imgW="1689100" imgH="2197100" progId="Word.Document.8">
                  <p:embed/>
                </p:oleObj>
              </mc:Choice>
              <mc:Fallback>
                <p:oleObj name="Document" r:id="rId3" imgW="1689100" imgH="21971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2286000"/>
                        <a:ext cx="1689100" cy="2197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059" name="TextBox 5"/>
          <p:cNvSpPr txBox="1">
            <a:spLocks noChangeArrowheads="1"/>
          </p:cNvSpPr>
          <p:nvPr/>
        </p:nvSpPr>
        <p:spPr bwMode="auto">
          <a:xfrm>
            <a:off x="2590800" y="3581400"/>
            <a:ext cx="1143000"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t>Mg or Zn</a:t>
            </a:r>
          </a:p>
          <a:p>
            <a:endParaRPr lang="en-US" sz="1600"/>
          </a:p>
        </p:txBody>
      </p:sp>
      <p:pic>
        <p:nvPicPr>
          <p:cNvPr id="45060" name="Picture 6" descr="Screen Shot 2017-11-09 at 3.22.05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2150" y="476250"/>
            <a:ext cx="7759700"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2"/>
          <p:cNvSpPr>
            <a:spLocks noGrp="1"/>
          </p:cNvSpPr>
          <p:nvPr>
            <p:ph idx="1"/>
          </p:nvPr>
        </p:nvSpPr>
        <p:spPr>
          <a:xfrm>
            <a:off x="685800" y="533400"/>
            <a:ext cx="7772400" cy="4114800"/>
          </a:xfrm>
        </p:spPr>
        <p:txBody>
          <a:bodyPr/>
          <a:lstStyle/>
          <a:p>
            <a:r>
              <a:rPr lang="en-US" sz="3000">
                <a:latin typeface="Calibri" charset="0"/>
                <a:ea typeface="ＭＳ Ｐゴシック" charset="0"/>
                <a:cs typeface="ＭＳ Ｐゴシック" charset="0"/>
              </a:rPr>
              <a:t>Refer to the Gas Stoichiometry Report Form, pg. 58-59</a:t>
            </a:r>
          </a:p>
          <a:p>
            <a:r>
              <a:rPr lang="en-US" sz="3000">
                <a:latin typeface="Calibri" charset="0"/>
                <a:ea typeface="ＭＳ Ｐゴシック" charset="0"/>
                <a:cs typeface="ＭＳ Ｐゴシック" charset="0"/>
              </a:rPr>
              <a:t>Experimental data is to be obtained for the reaction of a known mass of magnesium metal:</a:t>
            </a:r>
          </a:p>
          <a:p>
            <a:endParaRPr lang="en-US" sz="3000">
              <a:latin typeface="Calibri" charset="0"/>
              <a:ea typeface="ＭＳ Ｐゴシック" charset="0"/>
              <a:cs typeface="ＭＳ Ｐゴシック" charset="0"/>
            </a:endParaRPr>
          </a:p>
          <a:p>
            <a:r>
              <a:rPr lang="en-US" sz="3000">
                <a:latin typeface="Calibri" charset="0"/>
                <a:ea typeface="ＭＳ Ｐゴシック" charset="0"/>
                <a:cs typeface="ＭＳ Ｐゴシック" charset="0"/>
              </a:rPr>
              <a:t>The volume of hydrogen, pressure and  temperature determined and recorded.</a:t>
            </a:r>
          </a:p>
          <a:p>
            <a:r>
              <a:rPr lang="en-US" sz="3000">
                <a:latin typeface="Calibri" charset="0"/>
                <a:ea typeface="ＭＳ Ｐゴシック" charset="0"/>
                <a:cs typeface="ＭＳ Ｐゴシック" charset="0"/>
              </a:rPr>
              <a:t>Moles of hydrogen is calculated using Ideal Gas Law calculations, then calculating mass of the starting magnesium from the number of moles of hydrogen.</a:t>
            </a:r>
          </a:p>
          <a:p>
            <a:endParaRPr lang="en-US">
              <a:latin typeface="Calibri" charset="0"/>
              <a:ea typeface="ＭＳ Ｐゴシック" charset="0"/>
              <a:cs typeface="ＭＳ Ｐゴシック" charset="0"/>
            </a:endParaRPr>
          </a:p>
        </p:txBody>
      </p:sp>
      <p:sp>
        <p:nvSpPr>
          <p:cNvPr id="46083" name="Text Box 6"/>
          <p:cNvSpPr txBox="1">
            <a:spLocks noChangeArrowheads="1"/>
          </p:cNvSpPr>
          <p:nvPr/>
        </p:nvSpPr>
        <p:spPr bwMode="auto">
          <a:xfrm>
            <a:off x="838200" y="29210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800000"/>
                </a:solidFill>
              </a:rPr>
              <a:t>Mg(s) + 2HCl(aq) </a:t>
            </a:r>
            <a:r>
              <a:rPr lang="en-US" sz="3200">
                <a:solidFill>
                  <a:srgbClr val="800000"/>
                </a:solidFill>
                <a:sym typeface="Symbol" charset="0"/>
              </a:rPr>
              <a:t> </a:t>
            </a:r>
            <a:r>
              <a:rPr lang="en-US" sz="3200">
                <a:solidFill>
                  <a:srgbClr val="800000"/>
                </a:solidFill>
              </a:rPr>
              <a:t>MgCl</a:t>
            </a:r>
            <a:r>
              <a:rPr lang="en-US" sz="3200" baseline="-25000">
                <a:solidFill>
                  <a:srgbClr val="800000"/>
                </a:solidFill>
              </a:rPr>
              <a:t>2</a:t>
            </a:r>
            <a:r>
              <a:rPr lang="en-US" sz="3200">
                <a:solidFill>
                  <a:srgbClr val="800000"/>
                </a:solidFill>
              </a:rPr>
              <a:t>(aq)  + H</a:t>
            </a:r>
            <a:r>
              <a:rPr lang="en-US" sz="3200" baseline="-25000">
                <a:solidFill>
                  <a:srgbClr val="800000"/>
                </a:solidFill>
              </a:rPr>
              <a:t>2 </a:t>
            </a:r>
            <a:r>
              <a:rPr lang="en-US" sz="3200">
                <a:solidFill>
                  <a:srgbClr val="800000"/>
                </a:solidFill>
              </a:rPr>
              <a:t>(g) </a:t>
            </a: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143000" y="381000"/>
            <a:ext cx="7467600" cy="1219200"/>
          </a:xfrm>
        </p:spPr>
        <p:txBody>
          <a:bodyPr lIns="90487" tIns="44450" rIns="90487" bIns="44450" anchor="b"/>
          <a:lstStyle/>
          <a:p>
            <a:pPr eaLnBrk="1" hangingPunct="1"/>
            <a:r>
              <a:rPr lang="en-US" i="1">
                <a:latin typeface="Calibri" charset="0"/>
                <a:ea typeface="ＭＳ Ｐゴシック" charset="0"/>
                <a:cs typeface="ＭＳ Ｐゴシック" charset="0"/>
              </a:rPr>
              <a:t>Background</a:t>
            </a:r>
            <a:br>
              <a:rPr lang="en-US" i="1">
                <a:latin typeface="Calibri" charset="0"/>
                <a:ea typeface="ＭＳ Ｐゴシック" charset="0"/>
                <a:cs typeface="ＭＳ Ｐゴシック" charset="0"/>
              </a:rPr>
            </a:br>
            <a:r>
              <a:rPr lang="en-US" sz="3600" i="1">
                <a:latin typeface="Calibri" charset="0"/>
                <a:ea typeface="ＭＳ Ｐゴシック" charset="0"/>
                <a:cs typeface="ＭＳ Ｐゴシック" charset="0"/>
              </a:rPr>
              <a:t>Ideal Gas Law</a:t>
            </a:r>
            <a:endParaRPr lang="en-US" sz="3600">
              <a:latin typeface="Calibri" charset="0"/>
              <a:ea typeface="ＭＳ Ｐゴシック" charset="0"/>
              <a:cs typeface="ＭＳ Ｐゴシック" charset="0"/>
            </a:endParaRPr>
          </a:p>
        </p:txBody>
      </p:sp>
      <p:sp>
        <p:nvSpPr>
          <p:cNvPr id="8195" name="Rectangle 3"/>
          <p:cNvSpPr>
            <a:spLocks noGrp="1" noChangeArrowheads="1"/>
          </p:cNvSpPr>
          <p:nvPr>
            <p:ph type="body" idx="1"/>
          </p:nvPr>
        </p:nvSpPr>
        <p:spPr>
          <a:xfrm>
            <a:off x="2514600" y="1752600"/>
            <a:ext cx="7848600" cy="4324350"/>
          </a:xfrm>
        </p:spPr>
        <p:txBody>
          <a:bodyPr lIns="90487" tIns="44450" rIns="90487" bIns="44450"/>
          <a:lstStyle/>
          <a:p>
            <a:pPr marL="565150" indent="-565150" eaLnBrk="1" hangingPunct="1">
              <a:buFontTx/>
              <a:buNone/>
            </a:pPr>
            <a:r>
              <a:rPr lang="en-US">
                <a:solidFill>
                  <a:srgbClr val="006600"/>
                </a:solidFill>
                <a:latin typeface="Calibri" charset="0"/>
                <a:ea typeface="ＭＳ Ｐゴシック" charset="0"/>
                <a:cs typeface="ＭＳ Ｐゴシック" charset="0"/>
              </a:rPr>
              <a:t>P</a:t>
            </a:r>
            <a:r>
              <a:rPr lang="en-US" b="1">
                <a:solidFill>
                  <a:srgbClr val="0000FF"/>
                </a:solidFill>
                <a:latin typeface="Calibri" charset="0"/>
                <a:ea typeface="ＭＳ Ｐゴシック" charset="0"/>
                <a:cs typeface="ＭＳ Ｐゴシック" charset="0"/>
              </a:rPr>
              <a:t>V</a:t>
            </a:r>
            <a:r>
              <a:rPr lang="en-US">
                <a:latin typeface="Calibri" charset="0"/>
                <a:ea typeface="ＭＳ Ｐゴシック" charset="0"/>
                <a:cs typeface="ＭＳ Ｐゴシック" charset="0"/>
              </a:rPr>
              <a:t> = n </a:t>
            </a:r>
            <a:r>
              <a:rPr lang="en-US">
                <a:solidFill>
                  <a:srgbClr val="990000"/>
                </a:solidFill>
                <a:latin typeface="Calibri" charset="0"/>
                <a:ea typeface="ＭＳ Ｐゴシック" charset="0"/>
                <a:cs typeface="ＭＳ Ｐゴシック" charset="0"/>
              </a:rPr>
              <a:t>R</a:t>
            </a:r>
            <a:r>
              <a:rPr lang="en-US">
                <a:solidFill>
                  <a:srgbClr val="FF0000"/>
                </a:solidFill>
                <a:latin typeface="Calibri" charset="0"/>
                <a:ea typeface="ＭＳ Ｐゴシック" charset="0"/>
                <a:cs typeface="ＭＳ Ｐゴシック" charset="0"/>
              </a:rPr>
              <a:t>T</a:t>
            </a:r>
          </a:p>
          <a:p>
            <a:pPr marL="565150" indent="-565150" eaLnBrk="1" hangingPunct="1"/>
            <a:r>
              <a:rPr lang="en-US" sz="2400">
                <a:latin typeface="Calibri" charset="0"/>
                <a:ea typeface="ＭＳ Ｐゴシック" charset="0"/>
                <a:cs typeface="ＭＳ Ｐゴシック" charset="0"/>
              </a:rPr>
              <a:t>    </a:t>
            </a:r>
            <a:r>
              <a:rPr lang="en-US" sz="2800" b="1">
                <a:solidFill>
                  <a:srgbClr val="990000"/>
                </a:solidFill>
                <a:latin typeface="Calibri" charset="0"/>
                <a:ea typeface="ＭＳ Ｐゴシック" charset="0"/>
                <a:cs typeface="ＭＳ Ｐゴシック" charset="0"/>
              </a:rPr>
              <a:t>R = </a:t>
            </a:r>
            <a:r>
              <a:rPr lang="ja-JP" altLang="en-US" sz="2800" b="1">
                <a:solidFill>
                  <a:srgbClr val="990000"/>
                </a:solidFill>
                <a:latin typeface="Calibri" charset="0"/>
                <a:ea typeface="ＭＳ Ｐゴシック" charset="0"/>
                <a:cs typeface="ＭＳ Ｐゴシック" charset="0"/>
              </a:rPr>
              <a:t>“</a:t>
            </a:r>
            <a:r>
              <a:rPr lang="en-US" sz="2800" b="1">
                <a:solidFill>
                  <a:srgbClr val="990000"/>
                </a:solidFill>
                <a:latin typeface="Calibri" charset="0"/>
                <a:ea typeface="ＭＳ Ｐゴシック" charset="0"/>
                <a:cs typeface="ＭＳ Ｐゴシック" charset="0"/>
              </a:rPr>
              <a:t>proportionality</a:t>
            </a:r>
            <a:r>
              <a:rPr lang="ja-JP" altLang="en-US" sz="2800" b="1">
                <a:solidFill>
                  <a:srgbClr val="990000"/>
                </a:solidFill>
                <a:latin typeface="Calibri" charset="0"/>
                <a:ea typeface="ＭＳ Ｐゴシック" charset="0"/>
                <a:cs typeface="ＭＳ Ｐゴシック" charset="0"/>
              </a:rPr>
              <a:t>”</a:t>
            </a:r>
            <a:r>
              <a:rPr lang="en-US" sz="2800" b="1">
                <a:solidFill>
                  <a:srgbClr val="990000"/>
                </a:solidFill>
                <a:latin typeface="Calibri" charset="0"/>
                <a:ea typeface="ＭＳ Ｐゴシック" charset="0"/>
                <a:cs typeface="ＭＳ Ｐゴシック" charset="0"/>
              </a:rPr>
              <a:t> constant </a:t>
            </a:r>
          </a:p>
          <a:p>
            <a:pPr marL="1035050" lvl="1" indent="-355600" eaLnBrk="1" hangingPunct="1">
              <a:buFontTx/>
              <a:buNone/>
            </a:pPr>
            <a:r>
              <a:rPr lang="en-US" b="1">
                <a:solidFill>
                  <a:srgbClr val="990000"/>
                </a:solidFill>
                <a:latin typeface="Calibri" charset="0"/>
                <a:ea typeface="ＭＳ Ｐゴシック" charset="0"/>
              </a:rPr>
              <a:t>	= 0.08206 L atm </a:t>
            </a:r>
            <a:r>
              <a:rPr lang="en-US" b="1">
                <a:solidFill>
                  <a:srgbClr val="990000"/>
                </a:solidFill>
                <a:latin typeface="Symbol" charset="0"/>
                <a:ea typeface="ＭＳ Ｐゴシック" charset="0"/>
              </a:rPr>
              <a:t></a:t>
            </a:r>
            <a:r>
              <a:rPr lang="en-US" b="1" baseline="30000">
                <a:solidFill>
                  <a:srgbClr val="990000"/>
                </a:solidFill>
                <a:latin typeface="Symbol" charset="0"/>
                <a:ea typeface="ＭＳ Ｐゴシック" charset="0"/>
              </a:rPr>
              <a:t></a:t>
            </a:r>
            <a:r>
              <a:rPr lang="en-US" b="1">
                <a:solidFill>
                  <a:srgbClr val="990000"/>
                </a:solidFill>
                <a:latin typeface="Calibri" charset="0"/>
                <a:ea typeface="ＭＳ Ｐゴシック" charset="0"/>
              </a:rPr>
              <a:t> mol</a:t>
            </a:r>
            <a:r>
              <a:rPr lang="en-US" b="1" baseline="30000">
                <a:solidFill>
                  <a:srgbClr val="990000"/>
                </a:solidFill>
                <a:latin typeface="Symbol" charset="0"/>
                <a:ea typeface="ＭＳ Ｐゴシック" charset="0"/>
              </a:rPr>
              <a:t></a:t>
            </a:r>
            <a:endParaRPr lang="en-US" b="1">
              <a:latin typeface="Calibri" charset="0"/>
              <a:ea typeface="ＭＳ Ｐゴシック" charset="0"/>
            </a:endParaRPr>
          </a:p>
          <a:p>
            <a:pPr marL="565150" indent="-565150" eaLnBrk="1" hangingPunct="1"/>
            <a:r>
              <a:rPr lang="en-US" sz="2800" b="1">
                <a:latin typeface="Calibri" charset="0"/>
                <a:ea typeface="ＭＳ Ｐゴシック" charset="0"/>
                <a:cs typeface="ＭＳ Ｐゴシック" charset="0"/>
              </a:rPr>
              <a:t>    </a:t>
            </a:r>
            <a:r>
              <a:rPr lang="en-US" sz="2800" b="1">
                <a:solidFill>
                  <a:srgbClr val="006600"/>
                </a:solidFill>
                <a:latin typeface="Calibri" charset="0"/>
                <a:ea typeface="ＭＳ Ｐゴシック" charset="0"/>
                <a:cs typeface="ＭＳ Ｐゴシック" charset="0"/>
              </a:rPr>
              <a:t>P = pressure of gas in atm</a:t>
            </a:r>
          </a:p>
          <a:p>
            <a:pPr marL="565150" indent="-565150" eaLnBrk="1" hangingPunct="1"/>
            <a:r>
              <a:rPr lang="en-US" sz="2800" b="1">
                <a:latin typeface="Calibri" charset="0"/>
                <a:ea typeface="ＭＳ Ｐゴシック" charset="0"/>
                <a:cs typeface="ＭＳ Ｐゴシック" charset="0"/>
              </a:rPr>
              <a:t>    </a:t>
            </a:r>
            <a:r>
              <a:rPr lang="en-US" sz="2800" b="1">
                <a:solidFill>
                  <a:srgbClr val="0000FF"/>
                </a:solidFill>
                <a:latin typeface="Calibri" charset="0"/>
                <a:ea typeface="ＭＳ Ｐゴシック" charset="0"/>
                <a:cs typeface="ＭＳ Ｐゴシック" charset="0"/>
              </a:rPr>
              <a:t>V = volume of gas in liters</a:t>
            </a:r>
          </a:p>
          <a:p>
            <a:pPr marL="565150" indent="-565150" eaLnBrk="1" hangingPunct="1"/>
            <a:r>
              <a:rPr lang="en-US" sz="2800" b="1">
                <a:latin typeface="Calibri" charset="0"/>
                <a:ea typeface="ＭＳ Ｐゴシック" charset="0"/>
                <a:cs typeface="ＭＳ Ｐゴシック" charset="0"/>
              </a:rPr>
              <a:t>    n = moles of gas</a:t>
            </a:r>
          </a:p>
          <a:p>
            <a:pPr marL="565150" indent="-565150" eaLnBrk="1" hangingPunct="1"/>
            <a:r>
              <a:rPr lang="en-US" sz="2800" b="1">
                <a:latin typeface="Calibri" charset="0"/>
                <a:ea typeface="ＭＳ Ｐゴシック" charset="0"/>
                <a:cs typeface="ＭＳ Ｐゴシック" charset="0"/>
              </a:rPr>
              <a:t>    </a:t>
            </a:r>
            <a:r>
              <a:rPr lang="en-US" sz="2800" b="1">
                <a:solidFill>
                  <a:srgbClr val="FF0000"/>
                </a:solidFill>
                <a:latin typeface="Calibri" charset="0"/>
                <a:ea typeface="ＭＳ Ｐゴシック" charset="0"/>
                <a:cs typeface="ＭＳ Ｐゴシック" charset="0"/>
              </a:rPr>
              <a:t>T = temperature of gas in Kelvin</a:t>
            </a:r>
          </a:p>
          <a:p>
            <a:pPr marL="565150" indent="-565150" eaLnBrk="1" hangingPunct="1">
              <a:buFontTx/>
              <a:buNone/>
            </a:pPr>
            <a:endParaRPr lang="en-US" sz="2800" b="1">
              <a:latin typeface="Calibri" charset="0"/>
              <a:ea typeface="ＭＳ Ｐゴシック" charset="0"/>
              <a:cs typeface="ＭＳ Ｐゴシック" charset="0"/>
            </a:endParaRPr>
          </a:p>
        </p:txBody>
      </p:sp>
      <p:pic>
        <p:nvPicPr>
          <p:cNvPr id="47108" name="Picture 5" descr="Screen Shot 2016-03-20 at 9.33.36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914400"/>
            <a:ext cx="2262187" cy="263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 calcmode="lin" valueType="num">
                                      <p:cBhvr additive="base">
                                        <p:cTn id="17" dur="500" fill="hold"/>
                                        <p:tgtEl>
                                          <p:spTgt spid="8195">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81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8195">
                                            <p:txEl>
                                              <p:pRg st="3" end="3"/>
                                            </p:txEl>
                                          </p:spTgt>
                                        </p:tgtEl>
                                        <p:attrNameLst>
                                          <p:attrName>style.visibility</p:attrName>
                                        </p:attrNameLst>
                                      </p:cBhvr>
                                      <p:to>
                                        <p:strVal val="visible"/>
                                      </p:to>
                                    </p:set>
                                    <p:anim calcmode="lin" valueType="num">
                                      <p:cBhvr additive="base">
                                        <p:cTn id="23" dur="500" fill="hold"/>
                                        <p:tgtEl>
                                          <p:spTgt spid="8195">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81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8195">
                                            <p:txEl>
                                              <p:pRg st="4" end="4"/>
                                            </p:txEl>
                                          </p:spTgt>
                                        </p:tgtEl>
                                        <p:attrNameLst>
                                          <p:attrName>style.visibility</p:attrName>
                                        </p:attrNameLst>
                                      </p:cBhvr>
                                      <p:to>
                                        <p:strVal val="visible"/>
                                      </p:to>
                                    </p:set>
                                    <p:anim calcmode="lin" valueType="num">
                                      <p:cBhvr additive="base">
                                        <p:cTn id="29" dur="500" fill="hold"/>
                                        <p:tgtEl>
                                          <p:spTgt spid="8195">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81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8195">
                                            <p:txEl>
                                              <p:pRg st="5" end="5"/>
                                            </p:txEl>
                                          </p:spTgt>
                                        </p:tgtEl>
                                        <p:attrNameLst>
                                          <p:attrName>style.visibility</p:attrName>
                                        </p:attrNameLst>
                                      </p:cBhvr>
                                      <p:to>
                                        <p:strVal val="visible"/>
                                      </p:to>
                                    </p:set>
                                    <p:anim calcmode="lin" valueType="num">
                                      <p:cBhvr additive="base">
                                        <p:cTn id="35" dur="500" fill="hold"/>
                                        <p:tgtEl>
                                          <p:spTgt spid="8195">
                                            <p:txEl>
                                              <p:pRg st="5" end="5"/>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819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8195">
                                            <p:txEl>
                                              <p:pRg st="6" end="6"/>
                                            </p:txEl>
                                          </p:spTgt>
                                        </p:tgtEl>
                                        <p:attrNameLst>
                                          <p:attrName>style.visibility</p:attrName>
                                        </p:attrNameLst>
                                      </p:cBhvr>
                                      <p:to>
                                        <p:strVal val="visible"/>
                                      </p:to>
                                    </p:set>
                                    <p:anim calcmode="lin" valueType="num">
                                      <p:cBhvr additive="base">
                                        <p:cTn id="41" dur="500" fill="hold"/>
                                        <p:tgtEl>
                                          <p:spTgt spid="8195">
                                            <p:txEl>
                                              <p:pRg st="6" end="6"/>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8195">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lIns="90487" tIns="44450" rIns="90487" bIns="44450" anchor="b"/>
          <a:lstStyle/>
          <a:p>
            <a:pPr eaLnBrk="1" hangingPunct="1"/>
            <a:r>
              <a:rPr lang="en-US" i="1">
                <a:latin typeface="Calibri" charset="0"/>
                <a:ea typeface="ＭＳ Ｐゴシック" charset="0"/>
                <a:cs typeface="ＭＳ Ｐゴシック" charset="0"/>
              </a:rPr>
              <a:t>Standard Conditions</a:t>
            </a:r>
            <a:br>
              <a:rPr lang="en-US" i="1">
                <a:latin typeface="Calibri" charset="0"/>
                <a:ea typeface="ＭＳ Ｐゴシック" charset="0"/>
                <a:cs typeface="ＭＳ Ｐゴシック" charset="0"/>
              </a:rPr>
            </a:br>
            <a:r>
              <a:rPr lang="en-US" i="1">
                <a:latin typeface="Calibri" charset="0"/>
                <a:ea typeface="ＭＳ Ｐゴシック" charset="0"/>
                <a:cs typeface="ＭＳ Ｐゴシック" charset="0"/>
              </a:rPr>
              <a:t>Temperature, Pressure &amp; Moles</a:t>
            </a:r>
            <a:endParaRPr lang="en-US">
              <a:latin typeface="Calibri" charset="0"/>
              <a:ea typeface="ＭＳ Ｐゴシック" charset="0"/>
              <a:cs typeface="ＭＳ Ｐゴシック" charset="0"/>
            </a:endParaRPr>
          </a:p>
        </p:txBody>
      </p:sp>
      <p:sp>
        <p:nvSpPr>
          <p:cNvPr id="26627" name="Rectangle 3"/>
          <p:cNvSpPr>
            <a:spLocks noGrp="1" noChangeArrowheads="1"/>
          </p:cNvSpPr>
          <p:nvPr>
            <p:ph type="body" idx="1"/>
          </p:nvPr>
        </p:nvSpPr>
        <p:spPr>
          <a:xfrm>
            <a:off x="762000" y="1828800"/>
            <a:ext cx="7620000" cy="4038600"/>
          </a:xfrm>
          <a:solidFill>
            <a:srgbClr val="CCFF33">
              <a:alpha val="50195"/>
            </a:srgbClr>
          </a:solidFill>
          <a:ln>
            <a:solidFill>
              <a:schemeClr val="tx1"/>
            </a:solidFill>
            <a:miter lim="800000"/>
            <a:headEnd/>
            <a:tailEnd/>
          </a:ln>
        </p:spPr>
        <p:txBody>
          <a:bodyPr lIns="90487" tIns="44450" rIns="90487" bIns="44450"/>
          <a:lstStyle/>
          <a:p>
            <a:pPr algn="ctr" eaLnBrk="1" hangingPunct="1"/>
            <a:r>
              <a:rPr lang="ja-JP" altLang="en-US" sz="4000">
                <a:latin typeface="Calibri" charset="0"/>
                <a:ea typeface="ＭＳ Ｐゴシック" charset="0"/>
                <a:cs typeface="ＭＳ Ｐゴシック" charset="0"/>
              </a:rPr>
              <a:t>“</a:t>
            </a:r>
            <a:r>
              <a:rPr lang="en-US" sz="4000">
                <a:latin typeface="Calibri" charset="0"/>
                <a:ea typeface="ＭＳ Ｐゴシック" charset="0"/>
                <a:cs typeface="ＭＳ Ｐゴシック" charset="0"/>
              </a:rPr>
              <a:t>STP</a:t>
            </a:r>
            <a:r>
              <a:rPr lang="ja-JP" altLang="en-US" sz="4000">
                <a:latin typeface="Calibri" charset="0"/>
                <a:ea typeface="ＭＳ Ｐゴシック" charset="0"/>
                <a:cs typeface="ＭＳ Ｐゴシック" charset="0"/>
              </a:rPr>
              <a:t>”</a:t>
            </a:r>
            <a:endParaRPr lang="en-US" sz="4000">
              <a:latin typeface="Calibri" charset="0"/>
              <a:ea typeface="ＭＳ Ｐゴシック" charset="0"/>
              <a:cs typeface="ＭＳ Ｐゴシック" charset="0"/>
            </a:endParaRPr>
          </a:p>
          <a:p>
            <a:pPr eaLnBrk="1" hangingPunct="1"/>
            <a:r>
              <a:rPr lang="en-US">
                <a:latin typeface="Calibri" charset="0"/>
                <a:ea typeface="ＭＳ Ｐゴシック" charset="0"/>
                <a:cs typeface="ＭＳ Ｐゴシック" charset="0"/>
              </a:rPr>
              <a:t>For 1 mole of a gas at STP:</a:t>
            </a:r>
          </a:p>
          <a:p>
            <a:pPr eaLnBrk="1" hangingPunct="1"/>
            <a:r>
              <a:rPr lang="en-US">
                <a:latin typeface="Calibri" charset="0"/>
                <a:ea typeface="ＭＳ Ｐゴシック" charset="0"/>
                <a:cs typeface="ＭＳ Ｐゴシック" charset="0"/>
              </a:rPr>
              <a:t>	P = </a:t>
            </a:r>
            <a:r>
              <a:rPr lang="en-US">
                <a:solidFill>
                  <a:srgbClr val="A71CAA"/>
                </a:solidFill>
                <a:latin typeface="Calibri" charset="0"/>
                <a:ea typeface="ＭＳ Ｐゴシック" charset="0"/>
                <a:cs typeface="ＭＳ Ｐゴシック" charset="0"/>
              </a:rPr>
              <a:t>1 atmosphere</a:t>
            </a:r>
            <a:endParaRPr lang="en-US">
              <a:latin typeface="Calibri" charset="0"/>
              <a:ea typeface="ＭＳ Ｐゴシック" charset="0"/>
              <a:cs typeface="ＭＳ Ｐゴシック" charset="0"/>
            </a:endParaRPr>
          </a:p>
          <a:p>
            <a:pPr eaLnBrk="1" hangingPunct="1"/>
            <a:r>
              <a:rPr lang="en-US">
                <a:latin typeface="Calibri" charset="0"/>
                <a:ea typeface="ＭＳ Ｐゴシック" charset="0"/>
                <a:cs typeface="ＭＳ Ｐゴシック" charset="0"/>
              </a:rPr>
              <a:t>	T = </a:t>
            </a:r>
            <a:r>
              <a:rPr lang="en-US" b="1">
                <a:solidFill>
                  <a:srgbClr val="FF0000"/>
                </a:solidFill>
                <a:latin typeface="Symbol" charset="0"/>
                <a:ea typeface="ＭＳ Ｐゴシック" charset="0"/>
                <a:cs typeface="ＭＳ Ｐゴシック" charset="0"/>
              </a:rPr>
              <a:t></a:t>
            </a:r>
            <a:r>
              <a:rPr lang="en-US" b="1">
                <a:solidFill>
                  <a:srgbClr val="FF0000"/>
                </a:solidFill>
                <a:latin typeface="Calibri" charset="0"/>
                <a:ea typeface="ＭＳ Ｐゴシック" charset="0"/>
                <a:cs typeface="ＭＳ Ｐゴシック" charset="0"/>
              </a:rPr>
              <a:t>C (273.15 K)</a:t>
            </a:r>
            <a:endParaRPr lang="en-US">
              <a:solidFill>
                <a:srgbClr val="FF0000"/>
              </a:solidFill>
              <a:latin typeface="Calibri" charset="0"/>
              <a:ea typeface="ＭＳ Ｐゴシック" charset="0"/>
              <a:cs typeface="ＭＳ Ｐゴシック" charset="0"/>
            </a:endParaRPr>
          </a:p>
          <a:p>
            <a:pPr eaLnBrk="1" hangingPunct="1"/>
            <a:r>
              <a:rPr lang="en-US">
                <a:latin typeface="Calibri" charset="0"/>
                <a:ea typeface="ＭＳ Ｐゴシック" charset="0"/>
                <a:cs typeface="ＭＳ Ｐゴシック" charset="0"/>
              </a:rPr>
              <a:t>	The molar volume of an ideal gas is 	</a:t>
            </a:r>
            <a:r>
              <a:rPr lang="en-US" b="1" i="1">
                <a:solidFill>
                  <a:srgbClr val="042EB6"/>
                </a:solidFill>
                <a:latin typeface="Calibri" charset="0"/>
                <a:ea typeface="ＭＳ Ｐゴシック" charset="0"/>
                <a:cs typeface="ＭＳ Ｐゴシック" charset="0"/>
              </a:rPr>
              <a:t>22.42</a:t>
            </a:r>
            <a:r>
              <a:rPr lang="en-US">
                <a:solidFill>
                  <a:srgbClr val="042EB6"/>
                </a:solidFill>
                <a:latin typeface="Calibri" charset="0"/>
                <a:ea typeface="ＭＳ Ｐゴシック" charset="0"/>
                <a:cs typeface="ＭＳ Ｐゴシック" charset="0"/>
              </a:rPr>
              <a:t> liters</a:t>
            </a:r>
            <a:r>
              <a:rPr lang="en-US">
                <a:latin typeface="Calibri" charset="0"/>
                <a:ea typeface="ＭＳ Ｐゴシック" charset="0"/>
                <a:cs typeface="ＭＳ Ｐゴシック" charset="0"/>
              </a:rPr>
              <a:t> at STP</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 calcmode="lin" valueType="num">
                                      <p:cBhvr additive="base">
                                        <p:cTn id="7" dur="500" fill="hold"/>
                                        <p:tgtEl>
                                          <p:spTgt spid="2662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662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6627">
                                            <p:txEl>
                                              <p:pRg st="1" end="1"/>
                                            </p:txEl>
                                          </p:spTgt>
                                        </p:tgtEl>
                                        <p:attrNameLst>
                                          <p:attrName>style.visibility</p:attrName>
                                        </p:attrNameLst>
                                      </p:cBhvr>
                                      <p:to>
                                        <p:strVal val="visible"/>
                                      </p:to>
                                    </p:set>
                                    <p:anim calcmode="lin" valueType="num">
                                      <p:cBhvr additive="base">
                                        <p:cTn id="13" dur="500" fill="hold"/>
                                        <p:tgtEl>
                                          <p:spTgt spid="2662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662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6627">
                                            <p:txEl>
                                              <p:pRg st="2" end="2"/>
                                            </p:txEl>
                                          </p:spTgt>
                                        </p:tgtEl>
                                        <p:attrNameLst>
                                          <p:attrName>style.visibility</p:attrName>
                                        </p:attrNameLst>
                                      </p:cBhvr>
                                      <p:to>
                                        <p:strVal val="visible"/>
                                      </p:to>
                                    </p:set>
                                    <p:anim calcmode="lin" valueType="num">
                                      <p:cBhvr additive="base">
                                        <p:cTn id="19" dur="500" fill="hold"/>
                                        <p:tgtEl>
                                          <p:spTgt spid="2662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662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6627">
                                            <p:txEl>
                                              <p:pRg st="3" end="3"/>
                                            </p:txEl>
                                          </p:spTgt>
                                        </p:tgtEl>
                                        <p:attrNameLst>
                                          <p:attrName>style.visibility</p:attrName>
                                        </p:attrNameLst>
                                      </p:cBhvr>
                                      <p:to>
                                        <p:strVal val="visible"/>
                                      </p:to>
                                    </p:set>
                                    <p:anim calcmode="lin" valueType="num">
                                      <p:cBhvr additive="base">
                                        <p:cTn id="25" dur="500" fill="hold"/>
                                        <p:tgtEl>
                                          <p:spTgt spid="2662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662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6627">
                                            <p:txEl>
                                              <p:pRg st="4" end="4"/>
                                            </p:txEl>
                                          </p:spTgt>
                                        </p:tgtEl>
                                        <p:attrNameLst>
                                          <p:attrName>style.visibility</p:attrName>
                                        </p:attrNameLst>
                                      </p:cBhvr>
                                      <p:to>
                                        <p:strVal val="visible"/>
                                      </p:to>
                                    </p:set>
                                    <p:anim calcmode="lin" valueType="num">
                                      <p:cBhvr additive="base">
                                        <p:cTn id="31" dur="500" fill="hold"/>
                                        <p:tgtEl>
                                          <p:spTgt spid="2662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662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 C5F13.PIC                                                      0000001DSilberberg ViewStudy™          AC3C045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413" y="379413"/>
            <a:ext cx="8129587" cy="609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TextBox 2"/>
          <p:cNvSpPr txBox="1">
            <a:spLocks noChangeArrowheads="1"/>
          </p:cNvSpPr>
          <p:nvPr/>
        </p:nvSpPr>
        <p:spPr bwMode="auto">
          <a:xfrm>
            <a:off x="609600" y="3657600"/>
            <a:ext cx="2667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i="1">
                <a:solidFill>
                  <a:srgbClr val="000000"/>
                </a:solidFill>
                <a:cs typeface="Arial" charset="0"/>
              </a:rPr>
              <a:t>P</a:t>
            </a:r>
            <a:r>
              <a:rPr lang="en-US" sz="1800" i="1" baseline="-25000">
                <a:solidFill>
                  <a:srgbClr val="000000"/>
                </a:solidFill>
                <a:cs typeface="Arial" charset="0"/>
              </a:rPr>
              <a:t>1 </a:t>
            </a:r>
            <a:r>
              <a:rPr lang="en-US" sz="1800" i="1">
                <a:solidFill>
                  <a:srgbClr val="000000"/>
                </a:solidFill>
                <a:cs typeface="Arial" charset="0"/>
              </a:rPr>
              <a:t>V</a:t>
            </a:r>
            <a:r>
              <a:rPr lang="en-US" sz="1800" i="1" baseline="-25000">
                <a:solidFill>
                  <a:srgbClr val="000000"/>
                </a:solidFill>
                <a:cs typeface="Arial" charset="0"/>
              </a:rPr>
              <a:t>1 </a:t>
            </a:r>
            <a:r>
              <a:rPr lang="en-US" sz="1800" i="1">
                <a:solidFill>
                  <a:srgbClr val="000000"/>
                </a:solidFill>
                <a:cs typeface="Arial" charset="0"/>
              </a:rPr>
              <a:t>=  P</a:t>
            </a:r>
            <a:r>
              <a:rPr lang="en-US" sz="1800" i="1" baseline="-25000">
                <a:solidFill>
                  <a:srgbClr val="000000"/>
                </a:solidFill>
                <a:cs typeface="Arial" charset="0"/>
              </a:rPr>
              <a:t>2 </a:t>
            </a:r>
            <a:r>
              <a:rPr lang="en-US" sz="1800" i="1">
                <a:solidFill>
                  <a:srgbClr val="000000"/>
                </a:solidFill>
                <a:cs typeface="Arial" charset="0"/>
              </a:rPr>
              <a:t>V</a:t>
            </a:r>
            <a:r>
              <a:rPr lang="en-US" sz="1800" i="1" baseline="-25000">
                <a:solidFill>
                  <a:srgbClr val="000000"/>
                </a:solidFill>
                <a:cs typeface="Arial" charset="0"/>
              </a:rPr>
              <a:t>2</a:t>
            </a:r>
          </a:p>
          <a:p>
            <a:r>
              <a:rPr lang="en-US" sz="1800" i="1">
                <a:solidFill>
                  <a:srgbClr val="000000"/>
                </a:solidFill>
                <a:cs typeface="Arial" charset="0"/>
              </a:rPr>
              <a:t>P     V</a:t>
            </a:r>
          </a:p>
        </p:txBody>
      </p:sp>
      <p:sp>
        <p:nvSpPr>
          <p:cNvPr id="51204" name="TextBox 3"/>
          <p:cNvSpPr txBox="1">
            <a:spLocks noChangeArrowheads="1"/>
          </p:cNvSpPr>
          <p:nvPr/>
        </p:nvSpPr>
        <p:spPr bwMode="auto">
          <a:xfrm>
            <a:off x="5867400" y="3733800"/>
            <a:ext cx="2895600" cy="124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i="1">
                <a:solidFill>
                  <a:srgbClr val="000000"/>
                </a:solidFill>
                <a:cs typeface="Arial" charset="0"/>
              </a:rPr>
              <a:t>V</a:t>
            </a:r>
            <a:r>
              <a:rPr lang="en-US" sz="1800" i="1" baseline="-25000">
                <a:solidFill>
                  <a:srgbClr val="000000"/>
                </a:solidFill>
                <a:cs typeface="Arial" charset="0"/>
              </a:rPr>
              <a:t>1 </a:t>
            </a:r>
            <a:r>
              <a:rPr lang="en-US" sz="1800" i="1">
                <a:solidFill>
                  <a:srgbClr val="000000"/>
                </a:solidFill>
                <a:cs typeface="Arial" charset="0"/>
              </a:rPr>
              <a:t>/ n</a:t>
            </a:r>
            <a:r>
              <a:rPr lang="en-US" sz="1800" i="1" baseline="-25000">
                <a:solidFill>
                  <a:srgbClr val="000000"/>
                </a:solidFill>
                <a:cs typeface="Arial" charset="0"/>
              </a:rPr>
              <a:t>1 </a:t>
            </a:r>
            <a:r>
              <a:rPr lang="en-US" sz="1800" i="1">
                <a:solidFill>
                  <a:srgbClr val="000000"/>
                </a:solidFill>
                <a:cs typeface="Arial" charset="0"/>
              </a:rPr>
              <a:t>=  V</a:t>
            </a:r>
            <a:r>
              <a:rPr lang="en-US" sz="1800" i="1" baseline="-25000">
                <a:solidFill>
                  <a:srgbClr val="000000"/>
                </a:solidFill>
                <a:cs typeface="Arial" charset="0"/>
              </a:rPr>
              <a:t>2 </a:t>
            </a:r>
            <a:r>
              <a:rPr lang="en-US" sz="1800" i="1">
                <a:solidFill>
                  <a:srgbClr val="000000"/>
                </a:solidFill>
                <a:cs typeface="Arial" charset="0"/>
              </a:rPr>
              <a:t>/ n</a:t>
            </a:r>
            <a:r>
              <a:rPr lang="en-US" sz="1800" i="1" baseline="-25000">
                <a:solidFill>
                  <a:srgbClr val="000000"/>
                </a:solidFill>
                <a:cs typeface="Arial" charset="0"/>
              </a:rPr>
              <a:t>2</a:t>
            </a:r>
          </a:p>
          <a:p>
            <a:r>
              <a:rPr lang="en-US" sz="1800" i="1">
                <a:solidFill>
                  <a:srgbClr val="000000"/>
                </a:solidFill>
                <a:cs typeface="Arial" charset="0"/>
              </a:rPr>
              <a:t>V     n</a:t>
            </a:r>
          </a:p>
          <a:p>
            <a:r>
              <a:rPr lang="en-US" sz="1800" i="1" baseline="-25000">
                <a:solidFill>
                  <a:srgbClr val="000000"/>
                </a:solidFill>
                <a:cs typeface="Arial" charset="0"/>
              </a:rPr>
              <a:t> </a:t>
            </a:r>
            <a:endParaRPr lang="en-US" sz="1800" i="1">
              <a:solidFill>
                <a:srgbClr val="000000"/>
              </a:solidFill>
              <a:cs typeface="Arial" charset="0"/>
            </a:endParaRPr>
          </a:p>
        </p:txBody>
      </p:sp>
      <p:sp>
        <p:nvSpPr>
          <p:cNvPr id="51205" name="TextBox 4"/>
          <p:cNvSpPr txBox="1">
            <a:spLocks noChangeArrowheads="1"/>
          </p:cNvSpPr>
          <p:nvPr/>
        </p:nvSpPr>
        <p:spPr bwMode="auto">
          <a:xfrm>
            <a:off x="3124200" y="5486400"/>
            <a:ext cx="3276600" cy="124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i="1">
                <a:solidFill>
                  <a:srgbClr val="000000"/>
                </a:solidFill>
                <a:cs typeface="Arial" charset="0"/>
              </a:rPr>
              <a:t>V</a:t>
            </a:r>
            <a:r>
              <a:rPr lang="en-US" sz="1800" i="1" baseline="-25000">
                <a:solidFill>
                  <a:srgbClr val="000000"/>
                </a:solidFill>
                <a:cs typeface="Arial" charset="0"/>
              </a:rPr>
              <a:t>1 </a:t>
            </a:r>
            <a:r>
              <a:rPr lang="en-US" sz="1800" i="1">
                <a:solidFill>
                  <a:srgbClr val="000000"/>
                </a:solidFill>
                <a:cs typeface="Arial" charset="0"/>
              </a:rPr>
              <a:t>/ T</a:t>
            </a:r>
            <a:r>
              <a:rPr lang="en-US" sz="1800" i="1" baseline="-25000">
                <a:solidFill>
                  <a:srgbClr val="000000"/>
                </a:solidFill>
                <a:cs typeface="Arial" charset="0"/>
              </a:rPr>
              <a:t>1 </a:t>
            </a:r>
            <a:r>
              <a:rPr lang="en-US" sz="1800" i="1">
                <a:solidFill>
                  <a:srgbClr val="000000"/>
                </a:solidFill>
                <a:cs typeface="Arial" charset="0"/>
              </a:rPr>
              <a:t> =  V</a:t>
            </a:r>
            <a:r>
              <a:rPr lang="en-US" sz="1800" i="1" baseline="-25000">
                <a:solidFill>
                  <a:srgbClr val="000000"/>
                </a:solidFill>
                <a:cs typeface="Arial" charset="0"/>
              </a:rPr>
              <a:t>2 </a:t>
            </a:r>
            <a:r>
              <a:rPr lang="en-US" sz="1800" i="1">
                <a:solidFill>
                  <a:srgbClr val="000000"/>
                </a:solidFill>
                <a:cs typeface="Arial" charset="0"/>
              </a:rPr>
              <a:t>/ T</a:t>
            </a:r>
            <a:r>
              <a:rPr lang="en-US" sz="1800" i="1" baseline="-25000">
                <a:solidFill>
                  <a:srgbClr val="000000"/>
                </a:solidFill>
                <a:cs typeface="Arial" charset="0"/>
              </a:rPr>
              <a:t>2</a:t>
            </a:r>
          </a:p>
          <a:p>
            <a:r>
              <a:rPr lang="en-US" sz="1800" i="1">
                <a:solidFill>
                  <a:srgbClr val="000000"/>
                </a:solidFill>
                <a:cs typeface="Arial" charset="0"/>
              </a:rPr>
              <a:t>V     T</a:t>
            </a:r>
          </a:p>
          <a:p>
            <a:r>
              <a:rPr lang="en-US" sz="1800" i="1" baseline="-25000">
                <a:solidFill>
                  <a:srgbClr val="000000"/>
                </a:solidFill>
                <a:cs typeface="Arial" charset="0"/>
              </a:rPr>
              <a:t> </a:t>
            </a:r>
            <a:endParaRPr lang="en-US" sz="1800" i="1">
              <a:solidFill>
                <a:srgbClr val="000000"/>
              </a:solidFill>
              <a:cs typeface="Arial" charset="0"/>
            </a:endParaRPr>
          </a:p>
        </p:txBody>
      </p:sp>
      <p:sp>
        <p:nvSpPr>
          <p:cNvPr id="51206" name="Rectangle 5"/>
          <p:cNvSpPr>
            <a:spLocks noChangeArrowheads="1"/>
          </p:cNvSpPr>
          <p:nvPr/>
        </p:nvSpPr>
        <p:spPr bwMode="auto">
          <a:xfrm>
            <a:off x="762000" y="304800"/>
            <a:ext cx="82296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lnSpc>
                <a:spcPts val="2538"/>
              </a:lnSpc>
            </a:pPr>
            <a:r>
              <a:rPr lang="en-US" sz="2200">
                <a:solidFill>
                  <a:srgbClr val="000000"/>
                </a:solidFill>
                <a:cs typeface="Arial" charset="0"/>
              </a:rPr>
              <a:t> Isobaric process: pressure constant		</a:t>
            </a:r>
          </a:p>
          <a:p>
            <a:pPr algn="ctr" eaLnBrk="0" hangingPunct="0">
              <a:lnSpc>
                <a:spcPts val="2538"/>
              </a:lnSpc>
            </a:pPr>
            <a:r>
              <a:rPr lang="en-US" sz="2200">
                <a:solidFill>
                  <a:srgbClr val="000000"/>
                </a:solidFill>
                <a:cs typeface="Arial" charset="0"/>
              </a:rPr>
              <a:t> Isochoric process: volume constant		</a:t>
            </a:r>
          </a:p>
          <a:p>
            <a:pPr algn="ctr" eaLnBrk="0" hangingPunct="0">
              <a:lnSpc>
                <a:spcPts val="2538"/>
              </a:lnSpc>
            </a:pPr>
            <a:r>
              <a:rPr lang="en-US" sz="2200">
                <a:solidFill>
                  <a:srgbClr val="000000"/>
                </a:solidFill>
                <a:cs typeface="Arial" charset="0"/>
              </a:rPr>
              <a:t>	Isothermal process: temperature constant</a:t>
            </a:r>
            <a:r>
              <a:rPr lang="en-US" sz="1800"/>
              <a:t>		</a:t>
            </a:r>
          </a:p>
        </p:txBody>
      </p:sp>
      <p:cxnSp>
        <p:nvCxnSpPr>
          <p:cNvPr id="51207" name="Straight Arrow Connector 7"/>
          <p:cNvCxnSpPr>
            <a:cxnSpLocks noChangeShapeType="1"/>
          </p:cNvCxnSpPr>
          <p:nvPr/>
        </p:nvCxnSpPr>
        <p:spPr bwMode="auto">
          <a:xfrm rot="5400000" flipH="1" flipV="1">
            <a:off x="608807" y="4418806"/>
            <a:ext cx="304800" cy="158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51208" name="Straight Arrow Connector 9"/>
          <p:cNvCxnSpPr>
            <a:cxnSpLocks noChangeShapeType="1"/>
          </p:cNvCxnSpPr>
          <p:nvPr/>
        </p:nvCxnSpPr>
        <p:spPr bwMode="auto">
          <a:xfrm rot="5400000">
            <a:off x="1068388" y="4494212"/>
            <a:ext cx="304800" cy="3175"/>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51209" name="Straight Arrow Connector 11"/>
          <p:cNvCxnSpPr>
            <a:cxnSpLocks noChangeShapeType="1"/>
          </p:cNvCxnSpPr>
          <p:nvPr/>
        </p:nvCxnSpPr>
        <p:spPr bwMode="auto">
          <a:xfrm rot="5400000" flipH="1" flipV="1">
            <a:off x="3123407" y="6247606"/>
            <a:ext cx="304800" cy="158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51210" name="Straight Arrow Connector 13"/>
          <p:cNvCxnSpPr>
            <a:cxnSpLocks noChangeShapeType="1"/>
          </p:cNvCxnSpPr>
          <p:nvPr/>
        </p:nvCxnSpPr>
        <p:spPr bwMode="auto">
          <a:xfrm rot="5400000" flipH="1" flipV="1">
            <a:off x="3582194" y="6247606"/>
            <a:ext cx="3048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51211" name="Straight Arrow Connector 15"/>
          <p:cNvCxnSpPr>
            <a:cxnSpLocks noChangeShapeType="1"/>
          </p:cNvCxnSpPr>
          <p:nvPr/>
        </p:nvCxnSpPr>
        <p:spPr bwMode="auto">
          <a:xfrm rot="5400000" flipH="1" flipV="1">
            <a:off x="5868988" y="4494212"/>
            <a:ext cx="304800" cy="3175"/>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51212" name="Straight Arrow Connector 17"/>
          <p:cNvCxnSpPr>
            <a:cxnSpLocks noChangeShapeType="1"/>
          </p:cNvCxnSpPr>
          <p:nvPr/>
        </p:nvCxnSpPr>
        <p:spPr bwMode="auto">
          <a:xfrm rot="5400000" flipH="1" flipV="1">
            <a:off x="6325394" y="4495006"/>
            <a:ext cx="3048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51213" name="Rectangle 19"/>
          <p:cNvSpPr>
            <a:spLocks noChangeArrowheads="1"/>
          </p:cNvSpPr>
          <p:nvPr/>
        </p:nvSpPr>
        <p:spPr bwMode="auto">
          <a:xfrm>
            <a:off x="5640388" y="4673600"/>
            <a:ext cx="32004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sz="1800" i="1">
                <a:cs typeface="Times" charset="0"/>
              </a:rPr>
              <a:t>Standard Conditions (STP)</a:t>
            </a:r>
          </a:p>
          <a:p>
            <a:pPr eaLnBrk="0" hangingPunct="0"/>
            <a:r>
              <a:rPr lang="en-US" sz="1800">
                <a:cs typeface="Times" charset="0"/>
              </a:rPr>
              <a:t>273 K, 1.0 atm, </a:t>
            </a:r>
            <a:br>
              <a:rPr lang="en-US" sz="1800">
                <a:cs typeface="Times" charset="0"/>
              </a:rPr>
            </a:br>
            <a:r>
              <a:rPr lang="en-US" sz="1800"/>
              <a:t>R = 0.08206 L atm/ K mol</a:t>
            </a:r>
          </a:p>
          <a:p>
            <a:pPr eaLnBrk="0" hangingPunct="0"/>
            <a:r>
              <a:rPr lang="en-US" sz="1800"/>
              <a:t>@STP</a:t>
            </a:r>
          </a:p>
          <a:p>
            <a:pPr algn="ctr" eaLnBrk="0" hangingPunct="0"/>
            <a:r>
              <a:rPr lang="en-US" sz="1800" b="1" i="1">
                <a:solidFill>
                  <a:srgbClr val="FF0000"/>
                </a:solidFill>
              </a:rPr>
              <a:t>1 mole of any </a:t>
            </a:r>
            <a:r>
              <a:rPr lang="ja-JP" altLang="en-US" sz="1800" b="1" i="1">
                <a:solidFill>
                  <a:srgbClr val="FF0000"/>
                </a:solidFill>
              </a:rPr>
              <a:t>“</a:t>
            </a:r>
            <a:r>
              <a:rPr lang="en-US" sz="1800" b="1" i="1">
                <a:solidFill>
                  <a:srgbClr val="FF0000"/>
                </a:solidFill>
              </a:rPr>
              <a:t>ideal</a:t>
            </a:r>
            <a:r>
              <a:rPr lang="ja-JP" altLang="en-US" sz="1800" b="1" i="1">
                <a:solidFill>
                  <a:srgbClr val="FF0000"/>
                </a:solidFill>
              </a:rPr>
              <a:t>”</a:t>
            </a:r>
            <a:r>
              <a:rPr lang="en-US" sz="1800" b="1" i="1">
                <a:solidFill>
                  <a:srgbClr val="FF0000"/>
                </a:solidFill>
              </a:rPr>
              <a:t> gas has </a:t>
            </a:r>
          </a:p>
          <a:p>
            <a:pPr algn="ctr" eaLnBrk="0" hangingPunct="0"/>
            <a:r>
              <a:rPr lang="en-US" sz="1800" b="1" i="1">
                <a:solidFill>
                  <a:srgbClr val="FF0000"/>
                </a:solidFill>
              </a:rPr>
              <a:t>a volume of 22.4 Liters.</a:t>
            </a:r>
          </a:p>
        </p:txBody>
      </p:sp>
      <p:sp>
        <p:nvSpPr>
          <p:cNvPr id="51214" name="TextBox 4"/>
          <p:cNvSpPr txBox="1">
            <a:spLocks noChangeArrowheads="1"/>
          </p:cNvSpPr>
          <p:nvPr/>
        </p:nvSpPr>
        <p:spPr bwMode="auto">
          <a:xfrm>
            <a:off x="304800" y="4953000"/>
            <a:ext cx="2438400" cy="1323975"/>
          </a:xfrm>
          <a:prstGeom prst="rect">
            <a:avLst/>
          </a:prstGeom>
          <a:solidFill>
            <a:srgbClr val="B57438"/>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endParaRPr lang="en-US" sz="1600">
              <a:cs typeface="Arial" charset="0"/>
            </a:endParaRPr>
          </a:p>
          <a:p>
            <a:pPr algn="ctr" eaLnBrk="1" hangingPunct="1"/>
            <a:r>
              <a:rPr lang="en-US" sz="1600">
                <a:cs typeface="Arial" charset="0"/>
              </a:rPr>
              <a:t>Combined Gas Law</a:t>
            </a:r>
          </a:p>
          <a:p>
            <a:pPr algn="ctr" eaLnBrk="1" hangingPunct="1"/>
            <a:r>
              <a:rPr lang="en-US" sz="1800" i="1">
                <a:solidFill>
                  <a:srgbClr val="800000"/>
                </a:solidFill>
                <a:cs typeface="Arial" charset="0"/>
              </a:rPr>
              <a:t>P</a:t>
            </a:r>
            <a:r>
              <a:rPr lang="en-US" sz="1800" i="1" baseline="-25000">
                <a:solidFill>
                  <a:srgbClr val="800000"/>
                </a:solidFill>
                <a:cs typeface="Arial" charset="0"/>
              </a:rPr>
              <a:t>1</a:t>
            </a:r>
            <a:r>
              <a:rPr lang="en-US" sz="1800" i="1">
                <a:solidFill>
                  <a:srgbClr val="800000"/>
                </a:solidFill>
                <a:cs typeface="Arial" charset="0"/>
              </a:rPr>
              <a:t>V</a:t>
            </a:r>
            <a:r>
              <a:rPr lang="en-US" sz="1800" i="1" baseline="-25000">
                <a:solidFill>
                  <a:srgbClr val="800000"/>
                </a:solidFill>
                <a:cs typeface="Arial" charset="0"/>
              </a:rPr>
              <a:t>1 </a:t>
            </a:r>
            <a:r>
              <a:rPr lang="en-US" sz="1800" i="1">
                <a:solidFill>
                  <a:srgbClr val="800000"/>
                </a:solidFill>
                <a:cs typeface="Arial" charset="0"/>
              </a:rPr>
              <a:t>/ T</a:t>
            </a:r>
            <a:r>
              <a:rPr lang="en-US" sz="1800" i="1" baseline="-25000">
                <a:solidFill>
                  <a:srgbClr val="800000"/>
                </a:solidFill>
                <a:cs typeface="Arial" charset="0"/>
              </a:rPr>
              <a:t>1 </a:t>
            </a:r>
            <a:r>
              <a:rPr lang="en-US" sz="1800" i="1">
                <a:solidFill>
                  <a:srgbClr val="800000"/>
                </a:solidFill>
                <a:cs typeface="Arial" charset="0"/>
              </a:rPr>
              <a:t> =  P</a:t>
            </a:r>
            <a:r>
              <a:rPr lang="en-US" sz="1800" i="1" baseline="-25000">
                <a:solidFill>
                  <a:srgbClr val="800000"/>
                </a:solidFill>
                <a:cs typeface="Arial" charset="0"/>
              </a:rPr>
              <a:t>2</a:t>
            </a:r>
            <a:r>
              <a:rPr lang="en-US" sz="1800" i="1">
                <a:solidFill>
                  <a:srgbClr val="800000"/>
                </a:solidFill>
                <a:cs typeface="Arial" charset="0"/>
              </a:rPr>
              <a:t>V</a:t>
            </a:r>
            <a:r>
              <a:rPr lang="en-US" sz="1800" i="1" baseline="-25000">
                <a:solidFill>
                  <a:srgbClr val="800000"/>
                </a:solidFill>
                <a:cs typeface="Arial" charset="0"/>
              </a:rPr>
              <a:t>2 </a:t>
            </a:r>
            <a:r>
              <a:rPr lang="en-US" sz="1800" i="1">
                <a:solidFill>
                  <a:srgbClr val="800000"/>
                </a:solidFill>
                <a:cs typeface="Arial" charset="0"/>
              </a:rPr>
              <a:t>/ T</a:t>
            </a:r>
            <a:r>
              <a:rPr lang="en-US" sz="1800" i="1" baseline="-25000">
                <a:solidFill>
                  <a:srgbClr val="800000"/>
                </a:solidFill>
                <a:cs typeface="Arial" charset="0"/>
              </a:rPr>
              <a:t>2</a:t>
            </a:r>
          </a:p>
          <a:p>
            <a:pPr eaLnBrk="1" hangingPunct="1"/>
            <a:r>
              <a:rPr lang="en-US" sz="1800" i="1">
                <a:solidFill>
                  <a:srgbClr val="800000"/>
                </a:solidFill>
                <a:cs typeface="Arial" charset="0"/>
              </a:rPr>
              <a:t>    </a:t>
            </a:r>
          </a:p>
          <a:p>
            <a:pPr eaLnBrk="1" hangingPunct="1"/>
            <a:r>
              <a:rPr lang="en-US" sz="1800" i="1" baseline="-25000">
                <a:solidFill>
                  <a:srgbClr val="000000"/>
                </a:solidFill>
                <a:cs typeface="Arial" charset="0"/>
              </a:rPr>
              <a:t> </a:t>
            </a:r>
            <a:endParaRPr lang="en-US" sz="1800" i="1">
              <a:solidFill>
                <a:srgbClr val="000000"/>
              </a:solidFill>
              <a:cs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143000" y="152400"/>
            <a:ext cx="7467600" cy="1219200"/>
          </a:xfrm>
        </p:spPr>
        <p:txBody>
          <a:bodyPr lIns="90487" tIns="44450" rIns="90487" bIns="44450" anchor="b"/>
          <a:lstStyle/>
          <a:p>
            <a:pPr eaLnBrk="1" hangingPunct="1"/>
            <a:r>
              <a:rPr lang="en-US" i="1">
                <a:latin typeface="Calibri" charset="0"/>
                <a:ea typeface="ＭＳ Ｐゴシック" charset="0"/>
                <a:cs typeface="ＭＳ Ｐゴシック" charset="0"/>
              </a:rPr>
              <a:t>Hydrogen &amp; the Ideal Gas Law</a:t>
            </a:r>
            <a:endParaRPr lang="en-US">
              <a:latin typeface="Calibri" charset="0"/>
              <a:ea typeface="ＭＳ Ｐゴシック" charset="0"/>
              <a:cs typeface="ＭＳ Ｐゴシック" charset="0"/>
            </a:endParaRPr>
          </a:p>
        </p:txBody>
      </p:sp>
      <p:sp>
        <p:nvSpPr>
          <p:cNvPr id="50179" name="Rectangle 3"/>
          <p:cNvSpPr>
            <a:spLocks noGrp="1" noChangeArrowheads="1"/>
          </p:cNvSpPr>
          <p:nvPr>
            <p:ph type="body" idx="1"/>
          </p:nvPr>
        </p:nvSpPr>
        <p:spPr>
          <a:xfrm>
            <a:off x="685800" y="1600200"/>
            <a:ext cx="7848600" cy="4324350"/>
          </a:xfrm>
        </p:spPr>
        <p:txBody>
          <a:bodyPr lIns="90487" tIns="44450" rIns="90487" bIns="44450"/>
          <a:lstStyle/>
          <a:p>
            <a:pPr marL="565150" indent="-565150" algn="ctr" eaLnBrk="1" hangingPunct="1">
              <a:lnSpc>
                <a:spcPct val="90000"/>
              </a:lnSpc>
              <a:buFontTx/>
              <a:buNone/>
            </a:pPr>
            <a:r>
              <a:rPr lang="en-US" sz="3600">
                <a:latin typeface="Calibri" charset="0"/>
                <a:ea typeface="ＭＳ Ｐゴシック" charset="0"/>
                <a:cs typeface="ＭＳ Ｐゴシック" charset="0"/>
              </a:rPr>
              <a:t>n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3600">
                <a:latin typeface="Calibri" charset="0"/>
                <a:ea typeface="ＭＳ Ｐゴシック" charset="0"/>
                <a:cs typeface="ＭＳ Ｐゴシック" charset="0"/>
              </a:rPr>
              <a:t> = </a:t>
            </a:r>
            <a:r>
              <a:rPr lang="en-US" sz="3600">
                <a:solidFill>
                  <a:srgbClr val="006600"/>
                </a:solidFill>
                <a:latin typeface="Calibri" charset="0"/>
                <a:ea typeface="ＭＳ Ｐゴシック" charset="0"/>
                <a:cs typeface="ＭＳ Ｐゴシック" charset="0"/>
              </a:rPr>
              <a:t>P</a:t>
            </a:r>
            <a:r>
              <a:rPr lang="en-US" sz="3600">
                <a:solidFill>
                  <a:srgbClr val="3366FF"/>
                </a:solidFill>
                <a:latin typeface="Calibri" charset="0"/>
                <a:ea typeface="ＭＳ Ｐゴシック" charset="0"/>
                <a:cs typeface="ＭＳ Ｐゴシック" charset="0"/>
              </a:rPr>
              <a:t>V</a:t>
            </a:r>
            <a:r>
              <a:rPr lang="en-US" sz="3600">
                <a:solidFill>
                  <a:srgbClr val="3365FB"/>
                </a:solidFill>
                <a:latin typeface="Calibri" charset="0"/>
                <a:ea typeface="ＭＳ Ｐゴシック" charset="0"/>
                <a:cs typeface="ＭＳ Ｐゴシック" charset="0"/>
              </a:rPr>
              <a:t> </a:t>
            </a:r>
            <a:r>
              <a:rPr lang="en-US" sz="3600">
                <a:latin typeface="Calibri" charset="0"/>
                <a:ea typeface="ＭＳ Ｐゴシック" charset="0"/>
                <a:cs typeface="ＭＳ Ｐゴシック" charset="0"/>
              </a:rPr>
              <a:t>/ </a:t>
            </a:r>
            <a:r>
              <a:rPr lang="en-US" sz="3600">
                <a:solidFill>
                  <a:srgbClr val="990000"/>
                </a:solidFill>
                <a:latin typeface="Calibri" charset="0"/>
                <a:ea typeface="ＭＳ Ｐゴシック" charset="0"/>
                <a:cs typeface="ＭＳ Ｐゴシック" charset="0"/>
              </a:rPr>
              <a:t>R</a:t>
            </a:r>
            <a:r>
              <a:rPr lang="en-US" sz="3600">
                <a:solidFill>
                  <a:srgbClr val="FF0000"/>
                </a:solidFill>
                <a:latin typeface="Calibri" charset="0"/>
                <a:ea typeface="ＭＳ Ｐゴシック" charset="0"/>
                <a:cs typeface="ＭＳ Ｐゴシック" charset="0"/>
              </a:rPr>
              <a:t>T</a:t>
            </a:r>
          </a:p>
          <a:p>
            <a:pPr marL="565150" indent="-565150" algn="ctr" eaLnBrk="1" hangingPunct="1">
              <a:lnSpc>
                <a:spcPct val="90000"/>
              </a:lnSpc>
              <a:buFontTx/>
              <a:buNone/>
            </a:pPr>
            <a:endParaRPr lang="en-US" sz="900">
              <a:latin typeface="Calibri" charset="0"/>
              <a:ea typeface="ＭＳ Ｐゴシック" charset="0"/>
              <a:cs typeface="ＭＳ Ｐゴシック" charset="0"/>
            </a:endParaRPr>
          </a:p>
          <a:p>
            <a:pPr marL="565150" indent="-565150">
              <a:lnSpc>
                <a:spcPct val="90000"/>
              </a:lnSpc>
              <a:spcBef>
                <a:spcPct val="0"/>
              </a:spcBef>
            </a:pPr>
            <a:r>
              <a:rPr lang="en-US" sz="2800" b="1">
                <a:latin typeface="Calibri" charset="0"/>
                <a:ea typeface="ＭＳ Ｐゴシック" charset="0"/>
                <a:cs typeface="ＭＳ Ｐゴシック" charset="0"/>
              </a:rPr>
              <a:t>n = moles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a:t>
            </a:r>
            <a:endParaRPr lang="en-US" b="1">
              <a:latin typeface="Calibri" charset="0"/>
              <a:ea typeface="ＭＳ Ｐゴシック" charset="0"/>
              <a:cs typeface="ＭＳ Ｐゴシック" charset="0"/>
            </a:endParaRPr>
          </a:p>
          <a:p>
            <a:pPr marL="565150" indent="-565150" eaLnBrk="1" hangingPunct="1">
              <a:lnSpc>
                <a:spcPct val="90000"/>
              </a:lnSpc>
            </a:pPr>
            <a:r>
              <a:rPr lang="en-US" sz="2800" b="1">
                <a:solidFill>
                  <a:srgbClr val="006600"/>
                </a:solidFill>
                <a:latin typeface="Calibri" charset="0"/>
                <a:ea typeface="ＭＳ Ｐゴシック" charset="0"/>
                <a:cs typeface="ＭＳ Ｐゴシック" charset="0"/>
              </a:rPr>
              <a:t>P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 pressure of H</a:t>
            </a:r>
            <a:r>
              <a:rPr lang="en-US" sz="2800" b="1" baseline="-25000">
                <a:solidFill>
                  <a:srgbClr val="006600"/>
                </a:solidFill>
                <a:latin typeface="Calibri" charset="0"/>
                <a:ea typeface="ＭＳ Ｐゴシック" charset="0"/>
                <a:cs typeface="ＭＳ Ｐゴシック" charset="0"/>
              </a:rPr>
              <a:t>2</a:t>
            </a:r>
            <a:r>
              <a:rPr lang="en-US" sz="2800" b="1">
                <a:solidFill>
                  <a:srgbClr val="006600"/>
                </a:solidFill>
                <a:latin typeface="Calibri" charset="0"/>
                <a:ea typeface="ＭＳ Ｐゴシック" charset="0"/>
                <a:cs typeface="ＭＳ Ｐゴシック" charset="0"/>
              </a:rPr>
              <a:t>(g) in atm (mm </a:t>
            </a:r>
            <a:r>
              <a:rPr lang="en-US" sz="2000" b="1">
                <a:solidFill>
                  <a:srgbClr val="006600"/>
                </a:solidFill>
                <a:latin typeface="Calibri" charset="0"/>
                <a:ea typeface="ＭＳ Ｐゴシック" charset="0"/>
                <a:cs typeface="ＭＳ Ｐゴシック" charset="0"/>
              </a:rPr>
              <a:t>Hg</a:t>
            </a:r>
            <a:r>
              <a:rPr lang="en-US" sz="2800" b="1">
                <a:solidFill>
                  <a:srgbClr val="006600"/>
                </a:solidFill>
                <a:latin typeface="Calibri" charset="0"/>
                <a:ea typeface="ＭＳ Ｐゴシック" charset="0"/>
                <a:cs typeface="ＭＳ Ｐゴシック" charset="0"/>
              </a:rPr>
              <a:t> </a:t>
            </a:r>
            <a:r>
              <a:rPr lang="en-US" sz="2800" b="1">
                <a:solidFill>
                  <a:srgbClr val="008000"/>
                </a:solidFill>
                <a:latin typeface="Calibri" charset="0"/>
                <a:ea typeface="ＭＳ Ｐゴシック" charset="0"/>
                <a:cs typeface="ＭＳ Ｐゴシック" charset="0"/>
                <a:sym typeface="Symbol" charset="0"/>
              </a:rPr>
              <a:t></a:t>
            </a:r>
            <a:r>
              <a:rPr lang="en-US" sz="2800" b="1">
                <a:solidFill>
                  <a:srgbClr val="006600"/>
                </a:solidFill>
                <a:latin typeface="Calibri" charset="0"/>
                <a:ea typeface="ＭＳ Ｐゴシック" charset="0"/>
                <a:cs typeface="ＭＳ Ｐゴシック" charset="0"/>
              </a:rPr>
              <a:t> atm)</a:t>
            </a:r>
          </a:p>
          <a:p>
            <a:pPr marL="565150" indent="-565150" eaLnBrk="1" hangingPunct="1">
              <a:lnSpc>
                <a:spcPct val="90000"/>
              </a:lnSpc>
            </a:pPr>
            <a:r>
              <a:rPr lang="en-US" sz="2800" b="1">
                <a:solidFill>
                  <a:srgbClr val="3366FF"/>
                </a:solidFill>
                <a:latin typeface="Calibri" charset="0"/>
                <a:ea typeface="ＭＳ Ｐゴシック" charset="0"/>
                <a:cs typeface="ＭＳ Ｐゴシック" charset="0"/>
              </a:rPr>
              <a:t>V = experimental volume (mL</a:t>
            </a:r>
            <a:r>
              <a:rPr lang="en-US" sz="2800" b="1">
                <a:solidFill>
                  <a:srgbClr val="3366FF"/>
                </a:solidFill>
                <a:latin typeface="Calibri" charset="0"/>
                <a:ea typeface="ＭＳ Ｐゴシック" charset="0"/>
                <a:cs typeface="ＭＳ Ｐゴシック" charset="0"/>
                <a:sym typeface="Symbol" charset="0"/>
              </a:rPr>
              <a:t> L)</a:t>
            </a:r>
          </a:p>
          <a:p>
            <a:pPr marL="565150" indent="-565150" eaLnBrk="1" hangingPunct="1">
              <a:lnSpc>
                <a:spcPct val="90000"/>
              </a:lnSpc>
            </a:pPr>
            <a:r>
              <a:rPr lang="en-US" sz="2800" b="1">
                <a:solidFill>
                  <a:srgbClr val="FF0000"/>
                </a:solidFill>
                <a:latin typeface="Calibri" charset="0"/>
                <a:ea typeface="ＭＳ Ｐゴシック" charset="0"/>
                <a:cs typeface="ＭＳ Ｐゴシック" charset="0"/>
              </a:rPr>
              <a:t>T = experimental temperature (</a:t>
            </a:r>
            <a:r>
              <a:rPr lang="en-US" sz="2800" b="1" baseline="30000">
                <a:solidFill>
                  <a:srgbClr val="FF0000"/>
                </a:solidFill>
                <a:latin typeface="Calibri" charset="0"/>
                <a:ea typeface="ＭＳ Ｐゴシック" charset="0"/>
                <a:cs typeface="ＭＳ Ｐゴシック" charset="0"/>
              </a:rPr>
              <a:t>o</a:t>
            </a:r>
            <a:r>
              <a:rPr lang="en-US" sz="2800" b="1">
                <a:solidFill>
                  <a:srgbClr val="FF0000"/>
                </a:solidFill>
                <a:latin typeface="Calibri" charset="0"/>
                <a:ea typeface="ＭＳ Ｐゴシック" charset="0"/>
                <a:cs typeface="ＭＳ Ｐゴシック" charset="0"/>
              </a:rPr>
              <a:t>C </a:t>
            </a:r>
            <a:r>
              <a:rPr lang="en-US" sz="2800" b="1">
                <a:solidFill>
                  <a:srgbClr val="FF0000"/>
                </a:solidFill>
                <a:latin typeface="Calibri" charset="0"/>
                <a:ea typeface="ＭＳ Ｐゴシック" charset="0"/>
                <a:cs typeface="ＭＳ Ｐゴシック" charset="0"/>
                <a:sym typeface="Symbol" charset="0"/>
              </a:rPr>
              <a:t> K)</a:t>
            </a:r>
            <a:endParaRPr lang="en-US" sz="2800" b="1">
              <a:solidFill>
                <a:srgbClr val="FF0000"/>
              </a:solidFill>
              <a:latin typeface="Calibri" charset="0"/>
              <a:ea typeface="ＭＳ Ｐゴシック" charset="0"/>
              <a:cs typeface="ＭＳ Ｐゴシック" charset="0"/>
            </a:endParaRPr>
          </a:p>
          <a:p>
            <a:pPr marL="565150" indent="-565150" eaLnBrk="1" hangingPunct="1">
              <a:lnSpc>
                <a:spcPct val="90000"/>
              </a:lnSpc>
              <a:buFontTx/>
              <a:buNone/>
            </a:pPr>
            <a:r>
              <a:rPr lang="en-US" sz="2800" b="1">
                <a:latin typeface="Calibri" charset="0"/>
                <a:ea typeface="ＭＳ Ｐゴシック" charset="0"/>
                <a:cs typeface="ＭＳ Ｐゴシック" charset="0"/>
              </a:rPr>
              <a:t>    </a:t>
            </a:r>
          </a:p>
          <a:p>
            <a:pPr marL="565150" indent="-565150" eaLnBrk="1" hangingPunct="1">
              <a:lnSpc>
                <a:spcPct val="90000"/>
              </a:lnSpc>
              <a:buFontTx/>
              <a:buNone/>
            </a:pPr>
            <a:endParaRPr lang="en-US" sz="2800" b="1">
              <a:latin typeface="Calibri" charset="0"/>
              <a:ea typeface="ＭＳ Ｐゴシック" charset="0"/>
              <a:cs typeface="ＭＳ Ｐゴシック" charset="0"/>
            </a:endParaRPr>
          </a:p>
        </p:txBody>
      </p:sp>
      <p:sp>
        <p:nvSpPr>
          <p:cNvPr id="52228" name="Text Box 6"/>
          <p:cNvSpPr txBox="1">
            <a:spLocks noChangeArrowheads="1"/>
          </p:cNvSpPr>
          <p:nvPr/>
        </p:nvSpPr>
        <p:spPr bwMode="auto">
          <a:xfrm>
            <a:off x="762000" y="45720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800000"/>
                </a:solidFill>
              </a:rPr>
              <a:t>Mg(s) </a:t>
            </a:r>
            <a:r>
              <a:rPr lang="en-US" sz="3200"/>
              <a:t>+ 2HCl(aq) </a:t>
            </a:r>
            <a:r>
              <a:rPr lang="en-US" sz="3200">
                <a:sym typeface="Symbol" charset="0"/>
              </a:rPr>
              <a:t> </a:t>
            </a:r>
            <a:r>
              <a:rPr lang="en-US" sz="3200"/>
              <a:t>MgCl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sp>
        <p:nvSpPr>
          <p:cNvPr id="52229" name="Text Box 6"/>
          <p:cNvSpPr txBox="1">
            <a:spLocks noChangeArrowheads="1"/>
          </p:cNvSpPr>
          <p:nvPr/>
        </p:nvSpPr>
        <p:spPr bwMode="auto">
          <a:xfrm>
            <a:off x="762000" y="5562600"/>
            <a:ext cx="7620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000090"/>
                </a:solidFill>
              </a:rPr>
              <a:t>Zn(s) + 2HCl(aq) </a:t>
            </a:r>
            <a:r>
              <a:rPr lang="en-US" sz="3200">
                <a:solidFill>
                  <a:srgbClr val="000090"/>
                </a:solidFill>
                <a:sym typeface="Symbol" charset="0"/>
              </a:rPr>
              <a:t>  </a:t>
            </a:r>
            <a:r>
              <a:rPr lang="en-US" sz="3200">
                <a:solidFill>
                  <a:srgbClr val="231E66"/>
                </a:solidFill>
              </a:rPr>
              <a:t>ZnCl</a:t>
            </a:r>
            <a:r>
              <a:rPr lang="en-US" sz="3200" baseline="-25000">
                <a:solidFill>
                  <a:srgbClr val="231E66"/>
                </a:solidFill>
              </a:rPr>
              <a:t>2</a:t>
            </a:r>
            <a:r>
              <a:rPr lang="en-US" sz="3200">
                <a:solidFill>
                  <a:srgbClr val="231E66"/>
                </a:solidFill>
              </a:rPr>
              <a:t>(aq)  +  H</a:t>
            </a:r>
            <a:r>
              <a:rPr lang="en-US" sz="3200" baseline="-25000">
                <a:solidFill>
                  <a:srgbClr val="231E66"/>
                </a:solidFill>
              </a:rPr>
              <a:t>2 </a:t>
            </a:r>
            <a:r>
              <a:rPr lang="en-US" sz="3200">
                <a:solidFill>
                  <a:srgbClr val="231E66"/>
                </a:solidFill>
              </a:rPr>
              <a:t>(g) </a:t>
            </a:r>
          </a:p>
          <a:p>
            <a:pPr algn="ctr">
              <a:spcBef>
                <a:spcPct val="50000"/>
              </a:spcBef>
            </a:pPr>
            <a:endParaRPr lang="en-US" sz="3200">
              <a:solidFill>
                <a:srgbClr val="00009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 calcmode="lin" valueType="num">
                                      <p:cBhvr additive="base">
                                        <p:cTn id="7" dur="500" fill="hold"/>
                                        <p:tgtEl>
                                          <p:spTgt spid="5017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01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0179">
                                            <p:txEl>
                                              <p:pRg st="2" end="2"/>
                                            </p:txEl>
                                          </p:spTgt>
                                        </p:tgtEl>
                                        <p:attrNameLst>
                                          <p:attrName>style.visibility</p:attrName>
                                        </p:attrNameLst>
                                      </p:cBhvr>
                                      <p:to>
                                        <p:strVal val="visible"/>
                                      </p:to>
                                    </p:set>
                                    <p:anim calcmode="lin" valueType="num">
                                      <p:cBhvr additive="base">
                                        <p:cTn id="13" dur="500" fill="hold"/>
                                        <p:tgtEl>
                                          <p:spTgt spid="50179">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01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0179">
                                            <p:txEl>
                                              <p:pRg st="3" end="3"/>
                                            </p:txEl>
                                          </p:spTgt>
                                        </p:tgtEl>
                                        <p:attrNameLst>
                                          <p:attrName>style.visibility</p:attrName>
                                        </p:attrNameLst>
                                      </p:cBhvr>
                                      <p:to>
                                        <p:strVal val="visible"/>
                                      </p:to>
                                    </p:set>
                                    <p:anim calcmode="lin" valueType="num">
                                      <p:cBhvr additive="base">
                                        <p:cTn id="19" dur="500" fill="hold"/>
                                        <p:tgtEl>
                                          <p:spTgt spid="50179">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017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0179">
                                            <p:txEl>
                                              <p:pRg st="4" end="4"/>
                                            </p:txEl>
                                          </p:spTgt>
                                        </p:tgtEl>
                                        <p:attrNameLst>
                                          <p:attrName>style.visibility</p:attrName>
                                        </p:attrNameLst>
                                      </p:cBhvr>
                                      <p:to>
                                        <p:strVal val="visible"/>
                                      </p:to>
                                    </p:set>
                                    <p:anim calcmode="lin" valueType="num">
                                      <p:cBhvr additive="base">
                                        <p:cTn id="25" dur="500" fill="hold"/>
                                        <p:tgtEl>
                                          <p:spTgt spid="50179">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017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0179">
                                            <p:txEl>
                                              <p:pRg st="5" end="5"/>
                                            </p:txEl>
                                          </p:spTgt>
                                        </p:tgtEl>
                                        <p:attrNameLst>
                                          <p:attrName>style.visibility</p:attrName>
                                        </p:attrNameLst>
                                      </p:cBhvr>
                                      <p:to>
                                        <p:strVal val="visible"/>
                                      </p:to>
                                    </p:set>
                                    <p:anim calcmode="lin" valueType="num">
                                      <p:cBhvr additive="base">
                                        <p:cTn id="31" dur="500" fill="hold"/>
                                        <p:tgtEl>
                                          <p:spTgt spid="50179">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017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0179">
                                            <p:txEl>
                                              <p:pRg st="6" end="6"/>
                                            </p:txEl>
                                          </p:spTgt>
                                        </p:tgtEl>
                                        <p:attrNameLst>
                                          <p:attrName>style.visibility</p:attrName>
                                        </p:attrNameLst>
                                      </p:cBhvr>
                                      <p:to>
                                        <p:strVal val="visible"/>
                                      </p:to>
                                    </p:set>
                                    <p:anim calcmode="lin" valueType="num">
                                      <p:cBhvr additive="base">
                                        <p:cTn id="37" dur="500" fill="hold"/>
                                        <p:tgtEl>
                                          <p:spTgt spid="50179">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50179">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lIns="90487" tIns="44450" rIns="90487" bIns="44450" anchor="b"/>
          <a:lstStyle/>
          <a:p>
            <a:pPr eaLnBrk="1" hangingPunct="1"/>
            <a:r>
              <a:rPr lang="en-US" i="1">
                <a:latin typeface="Calibri" charset="0"/>
                <a:ea typeface="ＭＳ Ｐゴシック" charset="0"/>
                <a:cs typeface="ＭＳ Ｐゴシック" charset="0"/>
              </a:rPr>
              <a:t>Total Pressure:</a:t>
            </a:r>
            <a:br>
              <a:rPr lang="en-US" i="1">
                <a:latin typeface="Calibri" charset="0"/>
                <a:ea typeface="ＭＳ Ｐゴシック" charset="0"/>
                <a:cs typeface="ＭＳ Ｐゴシック" charset="0"/>
              </a:rPr>
            </a:br>
            <a:r>
              <a:rPr lang="en-US" sz="3600" i="1">
                <a:latin typeface="Calibri" charset="0"/>
                <a:ea typeface="ＭＳ Ｐゴシック" charset="0"/>
                <a:cs typeface="ＭＳ Ｐゴシック" charset="0"/>
              </a:rPr>
              <a:t>Sum of the Partial Pressures</a:t>
            </a:r>
            <a:endParaRPr lang="en-US" sz="3600">
              <a:latin typeface="Calibri" charset="0"/>
              <a:ea typeface="ＭＳ Ｐゴシック" charset="0"/>
              <a:cs typeface="ＭＳ Ｐゴシック" charset="0"/>
            </a:endParaRPr>
          </a:p>
        </p:txBody>
      </p:sp>
      <p:sp>
        <p:nvSpPr>
          <p:cNvPr id="54275" name="Rectangle 3"/>
          <p:cNvSpPr>
            <a:spLocks noGrp="1" noChangeArrowheads="1"/>
          </p:cNvSpPr>
          <p:nvPr>
            <p:ph type="body" idx="1"/>
          </p:nvPr>
        </p:nvSpPr>
        <p:spPr>
          <a:xfrm>
            <a:off x="914400" y="1752600"/>
            <a:ext cx="7924800" cy="2286000"/>
          </a:xfrm>
        </p:spPr>
        <p:txBody>
          <a:bodyPr lIns="90487" tIns="44450" rIns="90487" bIns="44450"/>
          <a:lstStyle/>
          <a:p>
            <a:pPr eaLnBrk="1" hangingPunct="1"/>
            <a:r>
              <a:rPr lang="en-US" sz="2800">
                <a:latin typeface="Calibri" charset="0"/>
                <a:ea typeface="ＭＳ Ｐゴシック" charset="0"/>
                <a:cs typeface="ＭＳ Ｐゴシック" charset="0"/>
              </a:rPr>
              <a:t>For a mixture of gases, the total pressure is the sum of the pressures of each gas in the mixture.</a:t>
            </a:r>
          </a:p>
          <a:p>
            <a:pPr lvl="1" eaLnBrk="1" hangingPunct="1">
              <a:spcBef>
                <a:spcPct val="70000"/>
              </a:spcBef>
              <a:buFontTx/>
              <a:buNone/>
            </a:pPr>
            <a:r>
              <a:rPr lang="en-US" sz="3200">
                <a:latin typeface="Calibri" charset="0"/>
                <a:ea typeface="ＭＳ Ｐゴシック" charset="0"/>
              </a:rPr>
              <a:t>P</a:t>
            </a:r>
            <a:r>
              <a:rPr lang="en-US" sz="3200" baseline="-25000">
                <a:latin typeface="Calibri" charset="0"/>
                <a:ea typeface="ＭＳ Ｐゴシック" charset="0"/>
              </a:rPr>
              <a:t>Total</a:t>
            </a:r>
            <a:r>
              <a:rPr lang="en-US" sz="3200">
                <a:latin typeface="Calibri" charset="0"/>
                <a:ea typeface="ＭＳ Ｐゴシック" charset="0"/>
              </a:rPr>
              <a:t>  =  P</a:t>
            </a:r>
            <a:r>
              <a:rPr lang="en-US" sz="3200" baseline="-25000">
                <a:latin typeface="Calibri" charset="0"/>
                <a:ea typeface="ＭＳ Ｐゴシック" charset="0"/>
              </a:rPr>
              <a:t>1</a:t>
            </a:r>
            <a:r>
              <a:rPr lang="en-US" sz="3200">
                <a:latin typeface="Calibri" charset="0"/>
                <a:ea typeface="ＭＳ Ｐゴシック" charset="0"/>
              </a:rPr>
              <a:t> + P</a:t>
            </a:r>
            <a:r>
              <a:rPr lang="en-US" sz="3200" baseline="-25000">
                <a:latin typeface="Calibri" charset="0"/>
                <a:ea typeface="ＭＳ Ｐゴシック" charset="0"/>
              </a:rPr>
              <a:t>2</a:t>
            </a:r>
            <a:r>
              <a:rPr lang="en-US" sz="3200">
                <a:latin typeface="Calibri" charset="0"/>
                <a:ea typeface="ＭＳ Ｐゴシック" charset="0"/>
              </a:rPr>
              <a:t> + P</a:t>
            </a:r>
            <a:r>
              <a:rPr lang="en-US" sz="3200" baseline="-25000">
                <a:latin typeface="Calibri" charset="0"/>
                <a:ea typeface="ＭＳ Ｐゴシック" charset="0"/>
              </a:rPr>
              <a:t>3</a:t>
            </a:r>
            <a:r>
              <a:rPr lang="en-US" sz="3200">
                <a:latin typeface="Calibri" charset="0"/>
                <a:ea typeface="ＭＳ Ｐゴシック" charset="0"/>
              </a:rPr>
              <a:t> + . . .</a:t>
            </a:r>
            <a:r>
              <a:rPr lang="en-US" sz="4000">
                <a:latin typeface="Calibri" charset="0"/>
                <a:ea typeface="ＭＳ Ｐゴシック" charset="0"/>
              </a:rPr>
              <a:t> </a:t>
            </a:r>
          </a:p>
        </p:txBody>
      </p:sp>
      <p:sp>
        <p:nvSpPr>
          <p:cNvPr id="13316" name="Rectangle 4"/>
          <p:cNvSpPr>
            <a:spLocks noChangeArrowheads="1"/>
          </p:cNvSpPr>
          <p:nvPr/>
        </p:nvSpPr>
        <p:spPr bwMode="auto">
          <a:xfrm>
            <a:off x="1803400" y="3619500"/>
            <a:ext cx="184150" cy="457200"/>
          </a:xfrm>
          <a:prstGeom prst="rect">
            <a:avLst/>
          </a:prstGeom>
          <a:noFill/>
          <a:ln w="12700">
            <a:noFill/>
            <a:miter lim="800000"/>
            <a:headEnd/>
            <a:tailEnd/>
          </a:ln>
          <a:effectLst/>
        </p:spPr>
        <p:txBody>
          <a:bodyPr wrap="none">
            <a:spAutoFit/>
          </a:bodyPr>
          <a:lstStyle/>
          <a:p>
            <a:pPr algn="ctr" eaLnBrk="0" hangingPunct="0"/>
            <a:endParaRPr lang="en-US" i="1">
              <a:solidFill>
                <a:schemeClr val="tx2"/>
              </a:solidFill>
              <a:effectLst>
                <a:outerShdw blurRad="38100" dist="38100" dir="2700000" algn="tl">
                  <a:srgbClr val="DDDDDD"/>
                </a:outerShdw>
              </a:effectLst>
              <a:latin typeface="Helvetica" charset="0"/>
            </a:endParaRPr>
          </a:p>
        </p:txBody>
      </p:sp>
      <p:sp>
        <p:nvSpPr>
          <p:cNvPr id="13317" name="Rectangle 5"/>
          <p:cNvSpPr>
            <a:spLocks noChangeArrowheads="1"/>
          </p:cNvSpPr>
          <p:nvPr/>
        </p:nvSpPr>
        <p:spPr bwMode="auto">
          <a:xfrm>
            <a:off x="1219200" y="4572000"/>
            <a:ext cx="2809875" cy="579438"/>
          </a:xfrm>
          <a:prstGeom prst="rect">
            <a:avLst/>
          </a:prstGeom>
          <a:noFill/>
          <a:ln w="12700">
            <a:noFill/>
            <a:miter lim="800000"/>
            <a:headEnd/>
            <a:tailEnd/>
          </a:ln>
          <a:effectLst/>
        </p:spPr>
        <p:txBody>
          <a:bodyPr>
            <a:spAutoFit/>
          </a:bodyPr>
          <a:lstStyle/>
          <a:p>
            <a:pPr algn="ctr" eaLnBrk="0" hangingPunct="0"/>
            <a:r>
              <a:rPr lang="en-US" sz="3200" i="1">
                <a:effectLst>
                  <a:outerShdw blurRad="38100" dist="38100" dir="2700000" algn="tl">
                    <a:srgbClr val="DDDDDD"/>
                  </a:outerShdw>
                </a:effectLst>
                <a:latin typeface="Helvetica" charset="0"/>
              </a:rPr>
              <a:t>P</a:t>
            </a:r>
            <a:r>
              <a:rPr lang="en-US" sz="3200" i="1" baseline="-25000">
                <a:effectLst>
                  <a:outerShdw blurRad="38100" dist="38100" dir="2700000" algn="tl">
                    <a:srgbClr val="DDDDDD"/>
                  </a:outerShdw>
                </a:effectLst>
                <a:latin typeface="Helvetica" charset="0"/>
              </a:rPr>
              <a:t>Total</a:t>
            </a:r>
            <a:r>
              <a:rPr lang="en-US" sz="3200" i="1">
                <a:effectLst>
                  <a:outerShdw blurRad="38100" dist="38100" dir="2700000" algn="tl">
                    <a:srgbClr val="DDDDDD"/>
                  </a:outerShdw>
                </a:effectLst>
                <a:latin typeface="Helvetica" charset="0"/>
              </a:rPr>
              <a:t> </a:t>
            </a:r>
            <a:r>
              <a:rPr lang="en-US" sz="3200" i="1">
                <a:effectLst>
                  <a:outerShdw blurRad="38100" dist="38100" dir="2700000" algn="tl">
                    <a:srgbClr val="DDDDDD"/>
                  </a:outerShdw>
                </a:effectLst>
                <a:latin typeface="Symbol" charset="0"/>
              </a:rPr>
              <a:t></a:t>
            </a:r>
            <a:r>
              <a:rPr lang="en-US" sz="3200" i="1">
                <a:effectLst>
                  <a:outerShdw blurRad="38100" dist="38100" dir="2700000" algn="tl">
                    <a:srgbClr val="DDDDDD"/>
                  </a:outerShdw>
                </a:effectLst>
                <a:latin typeface="Helvetica" charset="0"/>
              </a:rPr>
              <a:t> n </a:t>
            </a:r>
            <a:r>
              <a:rPr lang="en-US" sz="3200" i="1" baseline="-25000">
                <a:effectLst>
                  <a:outerShdw blurRad="38100" dist="38100" dir="2700000" algn="tl">
                    <a:srgbClr val="DDDDDD"/>
                  </a:outerShdw>
                </a:effectLst>
                <a:latin typeface="Helvetica" charset="0"/>
              </a:rPr>
              <a:t>Total</a:t>
            </a:r>
            <a:r>
              <a:rPr lang="en-US" sz="3200" i="1">
                <a:effectLst>
                  <a:outerShdw blurRad="38100" dist="38100" dir="2700000" algn="tl">
                    <a:srgbClr val="DDDDDD"/>
                  </a:outerShdw>
                </a:effectLst>
                <a:latin typeface="Helvetica" charset="0"/>
              </a:rPr>
              <a:t> </a:t>
            </a:r>
          </a:p>
        </p:txBody>
      </p:sp>
      <p:sp>
        <p:nvSpPr>
          <p:cNvPr id="13318" name="Rectangle 6">
            <a:hlinkClick r:id="rId3" invalidUrl="file:///Macintosh%20HD/Users/rrusay/Desktop/Powerpoint%20&amp;%20Movies/Movies-rjr/PartialPressures.swf" action="ppaction://hlinkfile"/>
          </p:cNvPr>
          <p:cNvSpPr>
            <a:spLocks noChangeArrowheads="1"/>
          </p:cNvSpPr>
          <p:nvPr/>
        </p:nvSpPr>
        <p:spPr bwMode="auto">
          <a:xfrm>
            <a:off x="1295400" y="5715000"/>
            <a:ext cx="4764088" cy="579438"/>
          </a:xfrm>
          <a:prstGeom prst="rect">
            <a:avLst/>
          </a:prstGeom>
          <a:noFill/>
          <a:ln w="12700">
            <a:noFill/>
            <a:miter lim="800000"/>
            <a:headEnd/>
            <a:tailEnd/>
          </a:ln>
          <a:effectLst/>
        </p:spPr>
        <p:txBody>
          <a:bodyPr wrap="none">
            <a:spAutoFit/>
          </a:bodyPr>
          <a:lstStyle/>
          <a:p>
            <a:pPr algn="ctr" eaLnBrk="0" hangingPunct="0"/>
            <a:r>
              <a:rPr lang="en-US" sz="3200" i="1">
                <a:effectLst>
                  <a:outerShdw blurRad="38100" dist="38100" dir="2700000" algn="tl">
                    <a:srgbClr val="DDDDDD"/>
                  </a:outerShdw>
                </a:effectLst>
                <a:latin typeface="Helvetica" charset="0"/>
              </a:rPr>
              <a:t>n</a:t>
            </a:r>
            <a:r>
              <a:rPr lang="en-US" sz="3200" i="1" baseline="-25000">
                <a:effectLst>
                  <a:outerShdw blurRad="38100" dist="38100" dir="2700000" algn="tl">
                    <a:srgbClr val="DDDDDD"/>
                  </a:outerShdw>
                </a:effectLst>
                <a:latin typeface="Helvetica" charset="0"/>
              </a:rPr>
              <a:t>Total</a:t>
            </a:r>
            <a:r>
              <a:rPr lang="en-US" sz="3200" i="1">
                <a:effectLst>
                  <a:outerShdw blurRad="38100" dist="38100" dir="2700000" algn="tl">
                    <a:srgbClr val="DDDDDD"/>
                  </a:outerShdw>
                </a:effectLst>
                <a:latin typeface="Helvetica" charset="0"/>
              </a:rPr>
              <a:t>  =  n</a:t>
            </a:r>
            <a:r>
              <a:rPr lang="en-US" sz="3200" i="1" baseline="-25000">
                <a:effectLst>
                  <a:outerShdw blurRad="38100" dist="38100" dir="2700000" algn="tl">
                    <a:srgbClr val="DDDDDD"/>
                  </a:outerShdw>
                </a:effectLst>
                <a:latin typeface="Helvetica" charset="0"/>
              </a:rPr>
              <a:t>1</a:t>
            </a:r>
            <a:r>
              <a:rPr lang="en-US" sz="3200" i="1">
                <a:effectLst>
                  <a:outerShdw blurRad="38100" dist="38100" dir="2700000" algn="tl">
                    <a:srgbClr val="DDDDDD"/>
                  </a:outerShdw>
                </a:effectLst>
                <a:latin typeface="Helvetica" charset="0"/>
              </a:rPr>
              <a:t> + n</a:t>
            </a:r>
            <a:r>
              <a:rPr lang="en-US" sz="3200" i="1" baseline="-25000">
                <a:effectLst>
                  <a:outerShdw blurRad="38100" dist="38100" dir="2700000" algn="tl">
                    <a:srgbClr val="DDDDDD"/>
                  </a:outerShdw>
                </a:effectLst>
                <a:latin typeface="Helvetica" charset="0"/>
              </a:rPr>
              <a:t>2</a:t>
            </a:r>
            <a:r>
              <a:rPr lang="en-US" sz="3200" i="1">
                <a:effectLst>
                  <a:outerShdw blurRad="38100" dist="38100" dir="2700000" algn="tl">
                    <a:srgbClr val="DDDDDD"/>
                  </a:outerShdw>
                </a:effectLst>
                <a:latin typeface="Helvetica" charset="0"/>
              </a:rPr>
              <a:t> + n</a:t>
            </a:r>
            <a:r>
              <a:rPr lang="en-US" sz="3200" i="1" baseline="-25000">
                <a:effectLst>
                  <a:outerShdw blurRad="38100" dist="38100" dir="2700000" algn="tl">
                    <a:srgbClr val="DDDDDD"/>
                  </a:outerShdw>
                </a:effectLst>
                <a:latin typeface="Helvetica" charset="0"/>
              </a:rPr>
              <a:t>3</a:t>
            </a:r>
            <a:r>
              <a:rPr lang="en-US" sz="3200" i="1">
                <a:effectLst>
                  <a:outerShdw blurRad="38100" dist="38100" dir="2700000" algn="tl">
                    <a:srgbClr val="DDDDDD"/>
                  </a:outerShdw>
                </a:effectLst>
                <a:latin typeface="Helvetica" charset="0"/>
              </a:rPr>
              <a:t> + . . .</a:t>
            </a:r>
          </a:p>
        </p:txBody>
      </p:sp>
      <p:pic>
        <p:nvPicPr>
          <p:cNvPr id="54279" name="Picture 7" descr="C:\Documents and Settings\smithja\Desktop\zumdahl\ppts\lineart\jpg\ch05\fig_05_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3962400"/>
            <a:ext cx="4038600" cy="1576388"/>
          </a:xfrm>
          <a:prstGeom prst="rect">
            <a:avLst/>
          </a:prstGeom>
          <a:noFill/>
          <a:ln w="12699">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Mg4.jpeg                                                       00002203Chem 120-121                   C0EEE1B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143000"/>
            <a:ext cx="3790950" cy="505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Rectangle 3"/>
          <p:cNvSpPr>
            <a:spLocks noChangeArrowheads="1"/>
          </p:cNvSpPr>
          <p:nvPr/>
        </p:nvSpPr>
        <p:spPr bwMode="auto">
          <a:xfrm>
            <a:off x="457200" y="381000"/>
            <a:ext cx="914400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90000"/>
              </a:lnSpc>
              <a:spcBef>
                <a:spcPct val="20000"/>
              </a:spcBef>
              <a:buFontTx/>
              <a:buChar char="•"/>
            </a:pPr>
            <a:r>
              <a:rPr lang="en-US" sz="2800" b="1">
                <a:solidFill>
                  <a:srgbClr val="006600"/>
                </a:solidFill>
              </a:rPr>
              <a:t>P </a:t>
            </a:r>
            <a:r>
              <a:rPr lang="en-US" sz="2000" b="1">
                <a:solidFill>
                  <a:srgbClr val="006600"/>
                </a:solidFill>
              </a:rPr>
              <a:t>H</a:t>
            </a:r>
            <a:r>
              <a:rPr lang="en-US" sz="2000" b="1" baseline="-25000">
                <a:solidFill>
                  <a:srgbClr val="006600"/>
                </a:solidFill>
              </a:rPr>
              <a:t>2</a:t>
            </a:r>
            <a:r>
              <a:rPr lang="en-US" sz="2000" b="1">
                <a:solidFill>
                  <a:srgbClr val="006600"/>
                </a:solidFill>
              </a:rPr>
              <a:t>(g)</a:t>
            </a:r>
            <a:r>
              <a:rPr lang="en-US" sz="2800" b="1">
                <a:solidFill>
                  <a:srgbClr val="006600"/>
                </a:solidFill>
              </a:rPr>
              <a:t> = </a:t>
            </a:r>
            <a:r>
              <a:rPr lang="en-US" sz="2800" b="1">
                <a:solidFill>
                  <a:srgbClr val="231E66"/>
                </a:solidFill>
              </a:rPr>
              <a:t>P </a:t>
            </a:r>
            <a:r>
              <a:rPr lang="en-US" b="1">
                <a:solidFill>
                  <a:srgbClr val="231E66"/>
                </a:solidFill>
              </a:rPr>
              <a:t>Total </a:t>
            </a:r>
            <a:r>
              <a:rPr lang="en-US" sz="2000" b="1">
                <a:solidFill>
                  <a:srgbClr val="231E66"/>
                </a:solidFill>
              </a:rPr>
              <a:t>(barometric)</a:t>
            </a:r>
            <a:r>
              <a:rPr lang="en-US" sz="2800" b="1">
                <a:solidFill>
                  <a:srgbClr val="231E66"/>
                </a:solidFill>
              </a:rPr>
              <a:t>  </a:t>
            </a:r>
            <a:r>
              <a:rPr lang="en-US" sz="2800">
                <a:solidFill>
                  <a:srgbClr val="231E66"/>
                </a:solidFill>
              </a:rPr>
              <a:t>-</a:t>
            </a:r>
            <a:r>
              <a:rPr lang="en-US" sz="2800" b="1">
                <a:solidFill>
                  <a:srgbClr val="231E66"/>
                </a:solidFill>
              </a:rPr>
              <a:t>  P </a:t>
            </a:r>
            <a:r>
              <a:rPr lang="en-US" sz="2000" b="1">
                <a:solidFill>
                  <a:srgbClr val="231E66"/>
                </a:solidFill>
              </a:rPr>
              <a:t>H</a:t>
            </a:r>
            <a:r>
              <a:rPr lang="en-US" sz="2000" b="1" baseline="-25000">
                <a:solidFill>
                  <a:srgbClr val="231E66"/>
                </a:solidFill>
              </a:rPr>
              <a:t>2</a:t>
            </a:r>
            <a:r>
              <a:rPr lang="en-US" sz="2000" b="1">
                <a:solidFill>
                  <a:srgbClr val="231E66"/>
                </a:solidFill>
              </a:rPr>
              <a:t>O (g) </a:t>
            </a:r>
            <a:r>
              <a:rPr lang="en-US" sz="2000" b="1">
                <a:solidFill>
                  <a:srgbClr val="000090"/>
                </a:solidFill>
              </a:rPr>
              <a:t>[</a:t>
            </a:r>
            <a:r>
              <a:rPr lang="en-US" sz="2000" b="1" i="1">
                <a:solidFill>
                  <a:srgbClr val="000090"/>
                </a:solidFill>
              </a:rPr>
              <a:t>TABLE</a:t>
            </a:r>
            <a:r>
              <a:rPr lang="en-US" sz="2000" b="1">
                <a:solidFill>
                  <a:srgbClr val="000090"/>
                </a:solidFill>
              </a:rPr>
              <a:t>] </a:t>
            </a:r>
            <a:r>
              <a:rPr lang="en-US" sz="2800">
                <a:solidFill>
                  <a:srgbClr val="231E66"/>
                </a:solidFill>
              </a:rPr>
              <a:t>- </a:t>
            </a:r>
            <a:r>
              <a:rPr lang="en-US" sz="2800" b="1">
                <a:solidFill>
                  <a:srgbClr val="231E66"/>
                </a:solidFill>
              </a:rPr>
              <a:t>P </a:t>
            </a:r>
            <a:r>
              <a:rPr lang="en-US" sz="2000" b="1">
                <a:solidFill>
                  <a:srgbClr val="231E66"/>
                </a:solidFill>
              </a:rPr>
              <a:t>HCl (g)</a:t>
            </a:r>
            <a:endParaRPr lang="en-US" sz="2000" b="1">
              <a:solidFill>
                <a:srgbClr val="006600"/>
              </a:solidFill>
            </a:endParaRPr>
          </a:p>
        </p:txBody>
      </p:sp>
      <p:sp>
        <p:nvSpPr>
          <p:cNvPr id="56324" name="Text Box 4"/>
          <p:cNvSpPr txBox="1">
            <a:spLocks noChangeArrowheads="1"/>
          </p:cNvSpPr>
          <p:nvPr/>
        </p:nvSpPr>
        <p:spPr bwMode="auto">
          <a:xfrm>
            <a:off x="457200" y="2819400"/>
            <a:ext cx="2286000"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3200" b="1">
                <a:solidFill>
                  <a:srgbClr val="231E66"/>
                </a:solidFill>
              </a:rPr>
              <a:t>P </a:t>
            </a:r>
            <a:r>
              <a:rPr lang="en-US" b="1">
                <a:solidFill>
                  <a:srgbClr val="231E66"/>
                </a:solidFill>
              </a:rPr>
              <a:t>HCl (g) =</a:t>
            </a:r>
            <a:endParaRPr lang="en-US" b="1">
              <a:solidFill>
                <a:srgbClr val="006600"/>
              </a:solidFill>
            </a:endParaRPr>
          </a:p>
          <a:p>
            <a:pPr>
              <a:spcBef>
                <a:spcPct val="50000"/>
              </a:spcBef>
            </a:pPr>
            <a:r>
              <a:rPr lang="en-US" i="1"/>
              <a:t>HCl  Height (mm) ÷ 12.95</a:t>
            </a:r>
            <a:br>
              <a:rPr lang="en-US" i="1"/>
            </a:br>
            <a:r>
              <a:rPr lang="en-US" i="1"/>
              <a:t>___________</a:t>
            </a:r>
          </a:p>
          <a:p>
            <a:pPr>
              <a:spcBef>
                <a:spcPct val="50000"/>
              </a:spcBef>
            </a:pPr>
            <a:r>
              <a:rPr lang="en-US" i="1"/>
              <a:t>Density Hg is 12.95 times &gt; density HCl(aq)</a:t>
            </a:r>
            <a:endParaRPr lang="en-US"/>
          </a:p>
        </p:txBody>
      </p:sp>
      <p:sp>
        <p:nvSpPr>
          <p:cNvPr id="56325" name="Text Box 4"/>
          <p:cNvSpPr txBox="1">
            <a:spLocks noChangeArrowheads="1"/>
          </p:cNvSpPr>
          <p:nvPr/>
        </p:nvSpPr>
        <p:spPr bwMode="auto">
          <a:xfrm>
            <a:off x="6629400" y="2895600"/>
            <a:ext cx="2286000"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3200" b="1">
                <a:solidFill>
                  <a:srgbClr val="231E66"/>
                </a:solidFill>
              </a:rPr>
              <a:t>P </a:t>
            </a:r>
            <a:r>
              <a:rPr lang="en-US" b="1">
                <a:solidFill>
                  <a:srgbClr val="231E66"/>
                </a:solidFill>
              </a:rPr>
              <a:t>HCl (g) =</a:t>
            </a:r>
            <a:endParaRPr lang="en-US" b="1">
              <a:solidFill>
                <a:srgbClr val="006600"/>
              </a:solidFill>
            </a:endParaRPr>
          </a:p>
          <a:p>
            <a:pPr>
              <a:spcBef>
                <a:spcPct val="50000"/>
              </a:spcBef>
            </a:pPr>
            <a:r>
              <a:rPr lang="en-US" i="1"/>
              <a:t>HCl  Height (mm) x  0.0772</a:t>
            </a:r>
            <a:br>
              <a:rPr lang="en-US" i="1"/>
            </a:br>
            <a:r>
              <a:rPr lang="en-US" i="1"/>
              <a:t>___________</a:t>
            </a:r>
          </a:p>
          <a:p>
            <a:pPr>
              <a:spcBef>
                <a:spcPct val="50000"/>
              </a:spcBef>
            </a:pPr>
            <a:r>
              <a:rPr lang="en-US" i="1"/>
              <a:t>Density Hg is 12.95 times &gt; density HCl(aq)</a:t>
            </a:r>
            <a:endParaRPr lang="en-US"/>
          </a:p>
        </p:txBody>
      </p:sp>
      <p:sp>
        <p:nvSpPr>
          <p:cNvPr id="56326" name="Rectangle 5"/>
          <p:cNvSpPr>
            <a:spLocks noChangeArrowheads="1"/>
          </p:cNvSpPr>
          <p:nvPr/>
        </p:nvSpPr>
        <p:spPr bwMode="auto">
          <a:xfrm>
            <a:off x="2724150" y="6248400"/>
            <a:ext cx="3981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2000" i="1"/>
              <a:t>0.772 mm Hg/cm of acid solution </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1066800" y="152400"/>
            <a:ext cx="7467600" cy="1219200"/>
          </a:xfrm>
        </p:spPr>
        <p:txBody>
          <a:bodyPr lIns="90487" tIns="44450" rIns="90487" bIns="44450" anchor="b"/>
          <a:lstStyle/>
          <a:p>
            <a:pPr eaLnBrk="1" hangingPunct="1"/>
            <a:r>
              <a:rPr lang="en-US" i="1">
                <a:latin typeface="Calibri" charset="0"/>
                <a:ea typeface="ＭＳ Ｐゴシック" charset="0"/>
                <a:cs typeface="ＭＳ Ｐゴシック" charset="0"/>
              </a:rPr>
              <a:t>Ideal Gas Law:  </a:t>
            </a:r>
            <a:br>
              <a:rPr lang="en-US" i="1">
                <a:latin typeface="Calibri" charset="0"/>
                <a:ea typeface="ＭＳ Ｐゴシック" charset="0"/>
                <a:cs typeface="ＭＳ Ｐゴシック" charset="0"/>
              </a:rPr>
            </a:br>
            <a:r>
              <a:rPr lang="en-US" sz="3600" i="1">
                <a:latin typeface="Calibri" charset="0"/>
                <a:ea typeface="ＭＳ Ｐゴシック" charset="0"/>
                <a:cs typeface="ＭＳ Ｐゴシック" charset="0"/>
              </a:rPr>
              <a:t>Moles / Avogadro</a:t>
            </a:r>
            <a:r>
              <a:rPr lang="ja-JP" altLang="en-US" sz="3600" i="1">
                <a:latin typeface="Calibri" charset="0"/>
                <a:ea typeface="ＭＳ Ｐゴシック" charset="0"/>
                <a:cs typeface="ＭＳ Ｐゴシック" charset="0"/>
              </a:rPr>
              <a:t>’</a:t>
            </a:r>
            <a:r>
              <a:rPr lang="en-US" sz="3600" i="1">
                <a:latin typeface="Calibri" charset="0"/>
                <a:ea typeface="ＭＳ Ｐゴシック" charset="0"/>
                <a:cs typeface="ＭＳ Ｐゴシック" charset="0"/>
              </a:rPr>
              <a:t>s Law</a:t>
            </a:r>
            <a:endParaRPr lang="en-US" sz="3600">
              <a:latin typeface="Calibri" charset="0"/>
              <a:ea typeface="ＭＳ Ｐゴシック" charset="0"/>
              <a:cs typeface="ＭＳ Ｐゴシック" charset="0"/>
            </a:endParaRPr>
          </a:p>
        </p:txBody>
      </p:sp>
      <p:sp>
        <p:nvSpPr>
          <p:cNvPr id="57347" name="Rectangle 3"/>
          <p:cNvSpPr>
            <a:spLocks noGrp="1" noChangeArrowheads="1"/>
          </p:cNvSpPr>
          <p:nvPr>
            <p:ph type="body" idx="1"/>
          </p:nvPr>
        </p:nvSpPr>
        <p:spPr>
          <a:xfrm>
            <a:off x="304800" y="1600200"/>
            <a:ext cx="8839200" cy="4324350"/>
          </a:xfrm>
        </p:spPr>
        <p:txBody>
          <a:bodyPr lIns="90487" tIns="44450" rIns="90487" bIns="44450"/>
          <a:lstStyle/>
          <a:p>
            <a:pPr marL="565150" indent="-565150" algn="ctr" eaLnBrk="1" hangingPunct="1">
              <a:lnSpc>
                <a:spcPct val="90000"/>
              </a:lnSpc>
              <a:buFontTx/>
              <a:buNone/>
            </a:pPr>
            <a:r>
              <a:rPr lang="en-US" sz="3600">
                <a:latin typeface="Calibri" charset="0"/>
                <a:ea typeface="ＭＳ Ｐゴシック" charset="0"/>
                <a:cs typeface="ＭＳ Ｐゴシック" charset="0"/>
              </a:rPr>
              <a:t>n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3600">
                <a:latin typeface="Calibri" charset="0"/>
                <a:ea typeface="ＭＳ Ｐゴシック" charset="0"/>
                <a:cs typeface="ＭＳ Ｐゴシック" charset="0"/>
              </a:rPr>
              <a:t> = </a:t>
            </a:r>
            <a:r>
              <a:rPr lang="en-US" sz="3600">
                <a:solidFill>
                  <a:srgbClr val="006600"/>
                </a:solidFill>
                <a:latin typeface="Calibri" charset="0"/>
                <a:ea typeface="ＭＳ Ｐゴシック" charset="0"/>
                <a:cs typeface="ＭＳ Ｐゴシック" charset="0"/>
              </a:rPr>
              <a:t>P</a:t>
            </a:r>
            <a:r>
              <a:rPr lang="en-US" sz="3600">
                <a:solidFill>
                  <a:srgbClr val="3366FF"/>
                </a:solidFill>
                <a:latin typeface="Calibri" charset="0"/>
                <a:ea typeface="ＭＳ Ｐゴシック" charset="0"/>
                <a:cs typeface="ＭＳ Ｐゴシック" charset="0"/>
              </a:rPr>
              <a:t>V</a:t>
            </a:r>
            <a:r>
              <a:rPr lang="en-US" sz="3600">
                <a:solidFill>
                  <a:srgbClr val="3365FB"/>
                </a:solidFill>
                <a:latin typeface="Calibri" charset="0"/>
                <a:ea typeface="ＭＳ Ｐゴシック" charset="0"/>
                <a:cs typeface="ＭＳ Ｐゴシック" charset="0"/>
              </a:rPr>
              <a:t> </a:t>
            </a:r>
            <a:r>
              <a:rPr lang="en-US" sz="3600">
                <a:latin typeface="Calibri" charset="0"/>
                <a:ea typeface="ＭＳ Ｐゴシック" charset="0"/>
                <a:cs typeface="ＭＳ Ｐゴシック" charset="0"/>
              </a:rPr>
              <a:t>/ </a:t>
            </a:r>
            <a:r>
              <a:rPr lang="en-US" sz="3600">
                <a:solidFill>
                  <a:srgbClr val="990000"/>
                </a:solidFill>
                <a:latin typeface="Calibri" charset="0"/>
                <a:ea typeface="ＭＳ Ｐゴシック" charset="0"/>
                <a:cs typeface="ＭＳ Ｐゴシック" charset="0"/>
              </a:rPr>
              <a:t>R</a:t>
            </a:r>
            <a:r>
              <a:rPr lang="en-US" sz="3600">
                <a:solidFill>
                  <a:srgbClr val="FF0000"/>
                </a:solidFill>
                <a:latin typeface="Calibri" charset="0"/>
                <a:ea typeface="ＭＳ Ｐゴシック" charset="0"/>
                <a:cs typeface="ＭＳ Ｐゴシック" charset="0"/>
              </a:rPr>
              <a:t>T</a:t>
            </a:r>
          </a:p>
          <a:p>
            <a:pPr marL="565150" indent="-565150" algn="ctr" eaLnBrk="1" hangingPunct="1">
              <a:lnSpc>
                <a:spcPct val="90000"/>
              </a:lnSpc>
            </a:pPr>
            <a:endParaRPr lang="en-US" sz="800">
              <a:latin typeface="Calibri" charset="0"/>
              <a:ea typeface="ＭＳ Ｐゴシック" charset="0"/>
              <a:cs typeface="ＭＳ Ｐゴシック" charset="0"/>
            </a:endParaRPr>
          </a:p>
          <a:p>
            <a:pPr marL="565150" indent="-565150">
              <a:lnSpc>
                <a:spcPct val="90000"/>
              </a:lnSpc>
              <a:spcBef>
                <a:spcPct val="0"/>
              </a:spcBef>
            </a:pPr>
            <a:r>
              <a:rPr lang="en-US" sz="2800" b="1">
                <a:latin typeface="Calibri" charset="0"/>
                <a:ea typeface="ＭＳ Ｐゴシック" charset="0"/>
                <a:cs typeface="ＭＳ Ｐゴシック" charset="0"/>
              </a:rPr>
              <a:t>n = moles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a:t>
            </a:r>
            <a:endParaRPr lang="en-US" b="1">
              <a:latin typeface="Calibri" charset="0"/>
              <a:ea typeface="ＭＳ Ｐゴシック" charset="0"/>
              <a:cs typeface="ＭＳ Ｐゴシック" charset="0"/>
            </a:endParaRPr>
          </a:p>
          <a:p>
            <a:pPr marL="565150" indent="-565150" eaLnBrk="1" hangingPunct="1">
              <a:lnSpc>
                <a:spcPct val="90000"/>
              </a:lnSpc>
            </a:pPr>
            <a:r>
              <a:rPr lang="en-US" sz="2800" b="1">
                <a:solidFill>
                  <a:srgbClr val="006600"/>
                </a:solidFill>
                <a:latin typeface="Calibri" charset="0"/>
                <a:ea typeface="ＭＳ Ｐゴシック" charset="0"/>
                <a:cs typeface="ＭＳ Ｐゴシック" charset="0"/>
              </a:rPr>
              <a:t>P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 pressure of H</a:t>
            </a:r>
            <a:r>
              <a:rPr lang="en-US" sz="2800" b="1" baseline="-25000">
                <a:solidFill>
                  <a:srgbClr val="006600"/>
                </a:solidFill>
                <a:latin typeface="Calibri" charset="0"/>
                <a:ea typeface="ＭＳ Ｐゴシック" charset="0"/>
                <a:cs typeface="ＭＳ Ｐゴシック" charset="0"/>
              </a:rPr>
              <a:t>2</a:t>
            </a:r>
            <a:r>
              <a:rPr lang="en-US" sz="2800" b="1">
                <a:solidFill>
                  <a:srgbClr val="006600"/>
                </a:solidFill>
                <a:latin typeface="Calibri" charset="0"/>
                <a:ea typeface="ＭＳ Ｐゴシック" charset="0"/>
                <a:cs typeface="ＭＳ Ｐゴシック" charset="0"/>
              </a:rPr>
              <a:t>(g) in atm (mm </a:t>
            </a:r>
            <a:r>
              <a:rPr lang="en-US" sz="2000" b="1">
                <a:solidFill>
                  <a:srgbClr val="006600"/>
                </a:solidFill>
                <a:latin typeface="Calibri" charset="0"/>
                <a:ea typeface="ＭＳ Ｐゴシック" charset="0"/>
                <a:cs typeface="ＭＳ Ｐゴシック" charset="0"/>
              </a:rPr>
              <a:t>Hg</a:t>
            </a:r>
            <a:r>
              <a:rPr lang="en-US" sz="2800" b="1">
                <a:solidFill>
                  <a:srgbClr val="006600"/>
                </a:solidFill>
                <a:latin typeface="Calibri" charset="0"/>
                <a:ea typeface="ＭＳ Ｐゴシック" charset="0"/>
                <a:cs typeface="ＭＳ Ｐゴシック" charset="0"/>
              </a:rPr>
              <a:t> </a:t>
            </a:r>
            <a:r>
              <a:rPr lang="en-US" sz="2800" b="1">
                <a:solidFill>
                  <a:srgbClr val="963241"/>
                </a:solidFill>
                <a:latin typeface="Calibri" charset="0"/>
                <a:ea typeface="ＭＳ Ｐゴシック" charset="0"/>
                <a:cs typeface="ＭＳ Ｐゴシック" charset="0"/>
                <a:sym typeface="Symbol" charset="0"/>
              </a:rPr>
              <a:t></a:t>
            </a:r>
            <a:r>
              <a:rPr lang="en-US" sz="2800" b="1">
                <a:solidFill>
                  <a:srgbClr val="006600"/>
                </a:solidFill>
                <a:latin typeface="Calibri" charset="0"/>
                <a:ea typeface="ＭＳ Ｐゴシック" charset="0"/>
                <a:cs typeface="ＭＳ Ｐゴシック" charset="0"/>
              </a:rPr>
              <a:t> atm)</a:t>
            </a:r>
          </a:p>
          <a:p>
            <a:pPr marL="565150" indent="-565150" eaLnBrk="1" hangingPunct="1">
              <a:lnSpc>
                <a:spcPct val="90000"/>
              </a:lnSpc>
            </a:pPr>
            <a:r>
              <a:rPr lang="en-US" sz="2800" b="1">
                <a:solidFill>
                  <a:srgbClr val="006600"/>
                </a:solidFill>
                <a:latin typeface="Calibri" charset="0"/>
                <a:ea typeface="ＭＳ Ｐゴシック" charset="0"/>
                <a:cs typeface="ＭＳ Ｐゴシック" charset="0"/>
              </a:rPr>
              <a:t>P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 </a:t>
            </a:r>
            <a:r>
              <a:rPr lang="en-US" sz="2800" b="1">
                <a:solidFill>
                  <a:srgbClr val="231E66"/>
                </a:solidFill>
                <a:latin typeface="Calibri" charset="0"/>
                <a:ea typeface="ＭＳ Ｐゴシック" charset="0"/>
                <a:cs typeface="ＭＳ Ｐゴシック" charset="0"/>
              </a:rPr>
              <a:t>P </a:t>
            </a:r>
            <a:r>
              <a:rPr lang="en-US" sz="2400" b="1">
                <a:solidFill>
                  <a:srgbClr val="231E66"/>
                </a:solidFill>
                <a:latin typeface="Calibri" charset="0"/>
                <a:ea typeface="ＭＳ Ｐゴシック" charset="0"/>
                <a:cs typeface="ＭＳ Ｐゴシック" charset="0"/>
              </a:rPr>
              <a:t>Total </a:t>
            </a:r>
            <a:r>
              <a:rPr lang="en-US" sz="2000" b="1">
                <a:solidFill>
                  <a:srgbClr val="231E66"/>
                </a:solidFill>
                <a:latin typeface="Calibri" charset="0"/>
                <a:ea typeface="ＭＳ Ｐゴシック" charset="0"/>
                <a:cs typeface="ＭＳ Ｐゴシック" charset="0"/>
              </a:rPr>
              <a:t>(barometric)</a:t>
            </a:r>
            <a:r>
              <a:rPr lang="en-US" sz="2800" b="1">
                <a:solidFill>
                  <a:srgbClr val="231E66"/>
                </a:solidFill>
                <a:latin typeface="Calibri" charset="0"/>
                <a:ea typeface="ＭＳ Ｐゴシック" charset="0"/>
                <a:cs typeface="ＭＳ Ｐゴシック" charset="0"/>
              </a:rPr>
              <a:t>  </a:t>
            </a:r>
            <a:r>
              <a:rPr lang="en-US" sz="2800">
                <a:solidFill>
                  <a:srgbClr val="231E66"/>
                </a:solidFill>
                <a:latin typeface="Calibri" charset="0"/>
                <a:ea typeface="ＭＳ Ｐゴシック" charset="0"/>
                <a:cs typeface="ＭＳ Ｐゴシック" charset="0"/>
              </a:rPr>
              <a:t>-</a:t>
            </a:r>
            <a:r>
              <a:rPr lang="en-US" sz="2800" b="1">
                <a:solidFill>
                  <a:srgbClr val="231E66"/>
                </a:solidFill>
                <a:latin typeface="Calibri" charset="0"/>
                <a:ea typeface="ＭＳ Ｐゴシック" charset="0"/>
                <a:cs typeface="ＭＳ Ｐゴシック" charset="0"/>
              </a:rPr>
              <a:t>  P </a:t>
            </a:r>
            <a:r>
              <a:rPr lang="en-US" sz="2000" b="1">
                <a:solidFill>
                  <a:srgbClr val="231E66"/>
                </a:solidFill>
                <a:latin typeface="Calibri" charset="0"/>
                <a:ea typeface="ＭＳ Ｐゴシック" charset="0"/>
                <a:cs typeface="ＭＳ Ｐゴシック" charset="0"/>
              </a:rPr>
              <a:t>H</a:t>
            </a:r>
            <a:r>
              <a:rPr lang="en-US" sz="2000" b="1" baseline="-25000">
                <a:solidFill>
                  <a:srgbClr val="231E66"/>
                </a:solidFill>
                <a:latin typeface="Calibri" charset="0"/>
                <a:ea typeface="ＭＳ Ｐゴシック" charset="0"/>
                <a:cs typeface="ＭＳ Ｐゴシック" charset="0"/>
              </a:rPr>
              <a:t>2</a:t>
            </a:r>
            <a:r>
              <a:rPr lang="en-US" sz="2000" b="1">
                <a:solidFill>
                  <a:srgbClr val="231E66"/>
                </a:solidFill>
                <a:latin typeface="Calibri" charset="0"/>
                <a:ea typeface="ＭＳ Ｐゴシック" charset="0"/>
                <a:cs typeface="ＭＳ Ｐゴシック" charset="0"/>
              </a:rPr>
              <a:t>O (g)</a:t>
            </a:r>
            <a:r>
              <a:rPr lang="en-US" sz="2800" b="1">
                <a:solidFill>
                  <a:srgbClr val="006600"/>
                </a:solidFill>
                <a:latin typeface="Calibri" charset="0"/>
                <a:ea typeface="ＭＳ Ｐゴシック" charset="0"/>
                <a:cs typeface="ＭＳ Ｐゴシック" charset="0"/>
              </a:rPr>
              <a:t> </a:t>
            </a:r>
            <a:r>
              <a:rPr lang="en-US" sz="2000" b="1">
                <a:solidFill>
                  <a:srgbClr val="000090"/>
                </a:solidFill>
                <a:latin typeface="Calibri" charset="0"/>
                <a:ea typeface="ＭＳ Ｐゴシック" charset="0"/>
                <a:cs typeface="ＭＳ Ｐゴシック" charset="0"/>
              </a:rPr>
              <a:t>[</a:t>
            </a:r>
            <a:r>
              <a:rPr lang="en-US" sz="2000" b="1" i="1">
                <a:solidFill>
                  <a:srgbClr val="000090"/>
                </a:solidFill>
                <a:latin typeface="Calibri" charset="0"/>
                <a:ea typeface="ＭＳ Ｐゴシック" charset="0"/>
                <a:cs typeface="ＭＳ Ｐゴシック" charset="0"/>
              </a:rPr>
              <a:t>TABLE</a:t>
            </a:r>
            <a:r>
              <a:rPr lang="en-US" sz="2000" b="1">
                <a:solidFill>
                  <a:srgbClr val="000090"/>
                </a:solidFill>
                <a:latin typeface="Calibri" charset="0"/>
                <a:ea typeface="ＭＳ Ｐゴシック" charset="0"/>
                <a:cs typeface="ＭＳ Ｐゴシック" charset="0"/>
              </a:rPr>
              <a:t>]</a:t>
            </a:r>
            <a:r>
              <a:rPr lang="en-US" sz="2800">
                <a:solidFill>
                  <a:srgbClr val="231E66"/>
                </a:solidFill>
                <a:latin typeface="Calibri" charset="0"/>
                <a:ea typeface="ＭＳ Ｐゴシック" charset="0"/>
                <a:cs typeface="ＭＳ Ｐゴシック" charset="0"/>
              </a:rPr>
              <a:t> -</a:t>
            </a:r>
            <a:r>
              <a:rPr lang="en-US" sz="2800" b="1">
                <a:solidFill>
                  <a:srgbClr val="231E66"/>
                </a:solidFill>
                <a:latin typeface="Calibri" charset="0"/>
                <a:ea typeface="ＭＳ Ｐゴシック" charset="0"/>
                <a:cs typeface="ＭＳ Ｐゴシック" charset="0"/>
              </a:rPr>
              <a:t>  P </a:t>
            </a:r>
            <a:r>
              <a:rPr lang="en-US" sz="2000" b="1">
                <a:solidFill>
                  <a:srgbClr val="231E66"/>
                </a:solidFill>
                <a:latin typeface="Calibri" charset="0"/>
                <a:ea typeface="ＭＳ Ｐゴシック" charset="0"/>
                <a:cs typeface="ＭＳ Ｐゴシック" charset="0"/>
              </a:rPr>
              <a:t>HCl (g)</a:t>
            </a:r>
            <a:r>
              <a:rPr lang="en-US" sz="2800" b="1">
                <a:solidFill>
                  <a:srgbClr val="006600"/>
                </a:solidFill>
                <a:latin typeface="Calibri" charset="0"/>
                <a:ea typeface="ＭＳ Ｐゴシック" charset="0"/>
                <a:cs typeface="ＭＳ Ｐゴシック" charset="0"/>
              </a:rPr>
              <a:t> </a:t>
            </a:r>
            <a:endParaRPr lang="en-US" sz="2000" b="1">
              <a:solidFill>
                <a:srgbClr val="000090"/>
              </a:solidFill>
              <a:latin typeface="Calibri" charset="0"/>
              <a:ea typeface="ＭＳ Ｐゴシック" charset="0"/>
              <a:cs typeface="ＭＳ Ｐゴシック" charset="0"/>
            </a:endParaRPr>
          </a:p>
          <a:p>
            <a:pPr marL="565150" indent="-565150" eaLnBrk="1" hangingPunct="1">
              <a:lnSpc>
                <a:spcPct val="90000"/>
              </a:lnSpc>
            </a:pPr>
            <a:r>
              <a:rPr lang="en-US" sz="2800" b="1">
                <a:solidFill>
                  <a:srgbClr val="3366FF"/>
                </a:solidFill>
                <a:latin typeface="Calibri" charset="0"/>
                <a:ea typeface="ＭＳ Ｐゴシック" charset="0"/>
                <a:cs typeface="ＭＳ Ｐゴシック" charset="0"/>
              </a:rPr>
              <a:t>V = experimental volume (mL</a:t>
            </a:r>
            <a:r>
              <a:rPr lang="en-US" sz="2800" b="1">
                <a:solidFill>
                  <a:srgbClr val="3366FF"/>
                </a:solidFill>
                <a:latin typeface="Calibri" charset="0"/>
                <a:ea typeface="ＭＳ Ｐゴシック" charset="0"/>
                <a:cs typeface="ＭＳ Ｐゴシック" charset="0"/>
                <a:sym typeface="Symbol" charset="0"/>
              </a:rPr>
              <a:t> L)</a:t>
            </a:r>
          </a:p>
          <a:p>
            <a:pPr marL="565150" indent="-565150" eaLnBrk="1" hangingPunct="1">
              <a:lnSpc>
                <a:spcPct val="90000"/>
              </a:lnSpc>
            </a:pPr>
            <a:r>
              <a:rPr lang="en-US" sz="2800" b="1">
                <a:solidFill>
                  <a:srgbClr val="FF0000"/>
                </a:solidFill>
                <a:latin typeface="Calibri" charset="0"/>
                <a:ea typeface="ＭＳ Ｐゴシック" charset="0"/>
                <a:cs typeface="ＭＳ Ｐゴシック" charset="0"/>
              </a:rPr>
              <a:t>T = experimental temperature (</a:t>
            </a:r>
            <a:r>
              <a:rPr lang="en-US" sz="2800" b="1" baseline="30000">
                <a:solidFill>
                  <a:srgbClr val="FF0000"/>
                </a:solidFill>
                <a:latin typeface="Calibri" charset="0"/>
                <a:ea typeface="ＭＳ Ｐゴシック" charset="0"/>
                <a:cs typeface="ＭＳ Ｐゴシック" charset="0"/>
              </a:rPr>
              <a:t>o</a:t>
            </a:r>
            <a:r>
              <a:rPr lang="en-US" sz="2800" b="1">
                <a:solidFill>
                  <a:srgbClr val="FF0000"/>
                </a:solidFill>
                <a:latin typeface="Calibri" charset="0"/>
                <a:ea typeface="ＭＳ Ｐゴシック" charset="0"/>
                <a:cs typeface="ＭＳ Ｐゴシック" charset="0"/>
              </a:rPr>
              <a:t>C </a:t>
            </a:r>
            <a:r>
              <a:rPr lang="en-US" sz="2800" b="1">
                <a:solidFill>
                  <a:srgbClr val="FF0000"/>
                </a:solidFill>
                <a:latin typeface="Calibri" charset="0"/>
                <a:ea typeface="ＭＳ Ｐゴシック" charset="0"/>
                <a:cs typeface="ＭＳ Ｐゴシック" charset="0"/>
                <a:sym typeface="Symbol" charset="0"/>
              </a:rPr>
              <a:t> K)</a:t>
            </a:r>
          </a:p>
          <a:p>
            <a:pPr marL="565150" indent="-565150" eaLnBrk="1" hangingPunct="1">
              <a:lnSpc>
                <a:spcPct val="90000"/>
              </a:lnSpc>
            </a:pPr>
            <a:r>
              <a:rPr lang="en-US" sz="2800" b="1">
                <a:solidFill>
                  <a:srgbClr val="990000"/>
                </a:solidFill>
                <a:latin typeface="Calibri" charset="0"/>
                <a:ea typeface="ＭＳ Ｐゴシック" charset="0"/>
                <a:cs typeface="ＭＳ Ｐゴシック" charset="0"/>
              </a:rPr>
              <a:t>R</a:t>
            </a:r>
            <a:r>
              <a:rPr lang="en-US" sz="2800">
                <a:solidFill>
                  <a:srgbClr val="990000"/>
                </a:solidFill>
                <a:latin typeface="Calibri" charset="0"/>
                <a:ea typeface="ＭＳ Ｐゴシック" charset="0"/>
                <a:cs typeface="ＭＳ Ｐゴシック" charset="0"/>
              </a:rPr>
              <a:t> =</a:t>
            </a:r>
            <a:r>
              <a:rPr lang="en-US" sz="2800" b="1">
                <a:solidFill>
                  <a:srgbClr val="990000"/>
                </a:solidFill>
                <a:latin typeface="Calibri" charset="0"/>
                <a:ea typeface="ＭＳ Ｐゴシック" charset="0"/>
                <a:cs typeface="ＭＳ Ｐゴシック" charset="0"/>
              </a:rPr>
              <a:t> </a:t>
            </a:r>
            <a:r>
              <a:rPr lang="en-US" sz="2800" b="1">
                <a:solidFill>
                  <a:srgbClr val="7F7F7F"/>
                </a:solidFill>
                <a:latin typeface="Calibri" charset="0"/>
                <a:ea typeface="ＭＳ Ｐゴシック" charset="0"/>
                <a:cs typeface="ＭＳ Ｐゴシック" charset="0"/>
              </a:rPr>
              <a:t>0.082057338</a:t>
            </a:r>
            <a:r>
              <a:rPr lang="en-US" sz="2800" b="1">
                <a:solidFill>
                  <a:srgbClr val="990000"/>
                </a:solidFill>
                <a:latin typeface="Calibri" charset="0"/>
                <a:ea typeface="ＭＳ Ｐゴシック" charset="0"/>
                <a:cs typeface="ＭＳ Ｐゴシック" charset="0"/>
              </a:rPr>
              <a:t> </a:t>
            </a:r>
            <a:r>
              <a:rPr lang="en-US" sz="2800">
                <a:solidFill>
                  <a:srgbClr val="990000"/>
                </a:solidFill>
                <a:latin typeface="Calibri" charset="0"/>
                <a:ea typeface="ＭＳ Ｐゴシック" charset="0"/>
                <a:cs typeface="ＭＳ Ｐゴシック" charset="0"/>
              </a:rPr>
              <a:t>L atm K</a:t>
            </a:r>
            <a:r>
              <a:rPr lang="en-US" sz="2800" baseline="30000">
                <a:solidFill>
                  <a:srgbClr val="990000"/>
                </a:solidFill>
                <a:latin typeface="Calibri" charset="0"/>
                <a:ea typeface="ＭＳ Ｐゴシック" charset="0"/>
                <a:cs typeface="ＭＳ Ｐゴシック" charset="0"/>
              </a:rPr>
              <a:t>−1</a:t>
            </a:r>
            <a:r>
              <a:rPr lang="en-US" sz="2800">
                <a:solidFill>
                  <a:srgbClr val="990000"/>
                </a:solidFill>
                <a:latin typeface="Calibri" charset="0"/>
                <a:ea typeface="ＭＳ Ｐゴシック" charset="0"/>
                <a:cs typeface="ＭＳ Ｐゴシック" charset="0"/>
              </a:rPr>
              <a:t> mol</a:t>
            </a:r>
            <a:r>
              <a:rPr lang="en-US" sz="2800" baseline="30000">
                <a:solidFill>
                  <a:srgbClr val="990000"/>
                </a:solidFill>
                <a:latin typeface="Calibri" charset="0"/>
                <a:ea typeface="ＭＳ Ｐゴシック" charset="0"/>
                <a:cs typeface="ＭＳ Ｐゴシック" charset="0"/>
              </a:rPr>
              <a:t>−1 </a:t>
            </a:r>
            <a:r>
              <a:rPr lang="en-US" sz="2800" b="1">
                <a:solidFill>
                  <a:srgbClr val="990000"/>
                </a:solidFill>
                <a:latin typeface="Calibri" charset="0"/>
                <a:ea typeface="ＭＳ Ｐゴシック" charset="0"/>
                <a:cs typeface="ＭＳ Ｐゴシック" charset="0"/>
              </a:rPr>
              <a:t>(constant)</a:t>
            </a:r>
            <a:endParaRPr lang="en-US" sz="2800" baseline="30000">
              <a:latin typeface="Calibri" charset="0"/>
              <a:ea typeface="ＭＳ Ｐゴシック" charset="0"/>
              <a:cs typeface="ＭＳ Ｐゴシック" charset="0"/>
            </a:endParaRPr>
          </a:p>
          <a:p>
            <a:pPr marL="565150" indent="-565150" eaLnBrk="1" hangingPunct="1">
              <a:lnSpc>
                <a:spcPct val="90000"/>
              </a:lnSpc>
              <a:buFontTx/>
              <a:buNone/>
            </a:pPr>
            <a:endParaRPr lang="en-US" sz="2800" b="1">
              <a:solidFill>
                <a:srgbClr val="FF0000"/>
              </a:solidFill>
              <a:latin typeface="Calibri" charset="0"/>
              <a:ea typeface="ＭＳ Ｐゴシック" charset="0"/>
              <a:cs typeface="ＭＳ Ｐゴシック" charset="0"/>
            </a:endParaRPr>
          </a:p>
          <a:p>
            <a:pPr marL="565150" indent="-565150" eaLnBrk="1" hangingPunct="1">
              <a:lnSpc>
                <a:spcPct val="90000"/>
              </a:lnSpc>
              <a:buFontTx/>
              <a:buNone/>
            </a:pPr>
            <a:r>
              <a:rPr lang="en-US" sz="2800" b="1">
                <a:latin typeface="Calibri" charset="0"/>
                <a:ea typeface="ＭＳ Ｐゴシック" charset="0"/>
                <a:cs typeface="ＭＳ Ｐゴシック" charset="0"/>
              </a:rPr>
              <a:t>    </a:t>
            </a:r>
          </a:p>
          <a:p>
            <a:pPr marL="565150" indent="-565150" eaLnBrk="1" hangingPunct="1">
              <a:lnSpc>
                <a:spcPct val="90000"/>
              </a:lnSpc>
              <a:buFontTx/>
              <a:buNone/>
            </a:pPr>
            <a:endParaRPr lang="en-US" sz="2800" b="1">
              <a:latin typeface="Calibri" charset="0"/>
              <a:ea typeface="ＭＳ Ｐゴシック" charset="0"/>
              <a:cs typeface="ＭＳ Ｐゴシック" charset="0"/>
            </a:endParaRPr>
          </a:p>
        </p:txBody>
      </p:sp>
      <p:grpSp>
        <p:nvGrpSpPr>
          <p:cNvPr id="57348" name="Group 6"/>
          <p:cNvGrpSpPr>
            <a:grpSpLocks/>
          </p:cNvGrpSpPr>
          <p:nvPr/>
        </p:nvGrpSpPr>
        <p:grpSpPr bwMode="auto">
          <a:xfrm>
            <a:off x="609600" y="5257800"/>
            <a:ext cx="7696200" cy="1117600"/>
            <a:chOff x="609600" y="5257800"/>
            <a:chExt cx="7696200" cy="1117600"/>
          </a:xfrm>
        </p:grpSpPr>
        <p:sp>
          <p:nvSpPr>
            <p:cNvPr id="57349" name="Text Box 6"/>
            <p:cNvSpPr txBox="1">
              <a:spLocks noChangeArrowheads="1"/>
            </p:cNvSpPr>
            <p:nvPr/>
          </p:nvSpPr>
          <p:spPr bwMode="auto">
            <a:xfrm>
              <a:off x="685800" y="52578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800000"/>
                  </a:solidFill>
                </a:rPr>
                <a:t>Mg(s) </a:t>
              </a:r>
              <a:r>
                <a:rPr lang="en-US" sz="3200"/>
                <a:t>+ 2HCl(aq) </a:t>
              </a:r>
              <a:r>
                <a:rPr lang="en-US" sz="3200">
                  <a:sym typeface="Symbol" charset="0"/>
                </a:rPr>
                <a:t> </a:t>
              </a:r>
              <a:r>
                <a:rPr lang="en-US" sz="3200"/>
                <a:t>MgCl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sp>
          <p:nvSpPr>
            <p:cNvPr id="57350" name="Text Box 6"/>
            <p:cNvSpPr txBox="1">
              <a:spLocks noChangeArrowheads="1"/>
            </p:cNvSpPr>
            <p:nvPr/>
          </p:nvSpPr>
          <p:spPr bwMode="auto">
            <a:xfrm>
              <a:off x="609600" y="57912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Zn(s) </a:t>
              </a:r>
              <a:r>
                <a:rPr lang="en-US" sz="3200"/>
                <a:t>+ 2HCl(aq) </a:t>
              </a:r>
              <a:r>
                <a:rPr lang="en-US" sz="3200">
                  <a:sym typeface="Symbol" charset="0"/>
                </a:rPr>
                <a:t> </a:t>
              </a:r>
              <a:r>
                <a:rPr lang="en-US" sz="3200"/>
                <a:t>ZnCl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gr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Content Placeholder 2"/>
          <p:cNvSpPr>
            <a:spLocks noGrp="1"/>
          </p:cNvSpPr>
          <p:nvPr>
            <p:ph idx="1"/>
          </p:nvPr>
        </p:nvSpPr>
        <p:spPr>
          <a:xfrm>
            <a:off x="685800" y="914400"/>
            <a:ext cx="8458200" cy="4114800"/>
          </a:xfrm>
        </p:spPr>
        <p:txBody>
          <a:bodyPr/>
          <a:lstStyle/>
          <a:p>
            <a:r>
              <a:rPr lang="en-US" sz="2800">
                <a:latin typeface="Calibri" charset="0"/>
                <a:ea typeface="ＭＳ Ｐゴシック" charset="0"/>
                <a:cs typeface="ＭＳ Ｐゴシック" charset="0"/>
              </a:rPr>
              <a:t>Refer to Report Form Part I: (Example uses Zinc.)</a:t>
            </a:r>
          </a:p>
          <a:p>
            <a:endParaRPr lang="en-US" sz="2800">
              <a:latin typeface="Calibri" charset="0"/>
              <a:ea typeface="ＭＳ Ｐゴシック" charset="0"/>
              <a:cs typeface="ＭＳ Ｐゴシック" charset="0"/>
            </a:endParaRPr>
          </a:p>
          <a:p>
            <a:endParaRPr lang="en-US" sz="2800">
              <a:latin typeface="Calibri" charset="0"/>
              <a:ea typeface="ＭＳ Ｐゴシック" charset="0"/>
              <a:cs typeface="ＭＳ Ｐゴシック" charset="0"/>
            </a:endParaRPr>
          </a:p>
          <a:p>
            <a:pPr>
              <a:buFontTx/>
              <a:buNone/>
            </a:pPr>
            <a:r>
              <a:rPr lang="en-US" sz="2800">
                <a:latin typeface="Calibri" charset="0"/>
                <a:ea typeface="ＭＳ Ｐゴシック" charset="0"/>
                <a:cs typeface="ＭＳ Ｐゴシック" charset="0"/>
              </a:rPr>
              <a:t>Mole Calculations:</a:t>
            </a:r>
          </a:p>
          <a:p>
            <a:r>
              <a:rPr lang="en-US" sz="2800">
                <a:latin typeface="Calibri" charset="0"/>
                <a:ea typeface="ＭＳ Ｐゴシック" charset="0"/>
                <a:cs typeface="ＭＳ Ｐゴシック" charset="0"/>
              </a:rPr>
              <a:t>Stoichiometry Calculation</a:t>
            </a:r>
          </a:p>
          <a:p>
            <a:r>
              <a:rPr lang="en-US" sz="2800">
                <a:latin typeface="Calibri" charset="0"/>
                <a:ea typeface="ＭＳ Ｐゴシック" charset="0"/>
                <a:cs typeface="ＭＳ Ｐゴシック" charset="0"/>
              </a:rPr>
              <a:t>Ideal Gas Law Calculations</a:t>
            </a:r>
          </a:p>
          <a:p>
            <a:r>
              <a:rPr lang="en-US" sz="2800">
                <a:latin typeface="Calibri" charset="0"/>
                <a:ea typeface="ＭＳ Ｐゴシック" charset="0"/>
                <a:cs typeface="ＭＳ Ｐゴシック" charset="0"/>
              </a:rPr>
              <a:t>Comparison (% Error)</a:t>
            </a:r>
          </a:p>
          <a:p>
            <a:endParaRPr lang="en-US" sz="2800">
              <a:latin typeface="Calibri" charset="0"/>
              <a:ea typeface="ＭＳ Ｐゴシック" charset="0"/>
              <a:cs typeface="ＭＳ Ｐゴシック" charset="0"/>
            </a:endParaRPr>
          </a:p>
          <a:p>
            <a:endParaRPr lang="en-US" sz="2800">
              <a:latin typeface="Calibri" charset="0"/>
              <a:ea typeface="ＭＳ Ｐゴシック" charset="0"/>
              <a:cs typeface="ＭＳ Ｐゴシック" charset="0"/>
            </a:endParaRPr>
          </a:p>
          <a:p>
            <a:pPr>
              <a:buFontTx/>
              <a:buNone/>
            </a:pPr>
            <a:endParaRPr lang="en-US" sz="2800">
              <a:latin typeface="Calibri" charset="0"/>
              <a:ea typeface="ＭＳ Ｐゴシック" charset="0"/>
              <a:cs typeface="ＭＳ Ｐゴシック" charset="0"/>
            </a:endParaRPr>
          </a:p>
        </p:txBody>
      </p:sp>
      <p:sp>
        <p:nvSpPr>
          <p:cNvPr id="59395" name="Text Box 6"/>
          <p:cNvSpPr txBox="1">
            <a:spLocks noChangeArrowheads="1"/>
          </p:cNvSpPr>
          <p:nvPr/>
        </p:nvSpPr>
        <p:spPr bwMode="auto">
          <a:xfrm>
            <a:off x="838200" y="15240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Zn(s) </a:t>
            </a:r>
            <a:r>
              <a:rPr lang="en-US" sz="3200"/>
              <a:t>+ 2HCl(aq) </a:t>
            </a:r>
            <a:r>
              <a:rPr lang="en-US" sz="3200">
                <a:sym typeface="Symbol" charset="0"/>
              </a:rPr>
              <a:t>  </a:t>
            </a:r>
            <a:r>
              <a:rPr lang="en-US" sz="3200"/>
              <a:t>ZnCl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pic>
        <p:nvPicPr>
          <p:cNvPr id="59396" name="Picture 3" descr="Screen Shot 2018-04-27 at 3.40.53 PM.png"/>
          <p:cNvPicPr>
            <a:picLocks noChangeAspect="1"/>
          </p:cNvPicPr>
          <p:nvPr/>
        </p:nvPicPr>
        <p:blipFill>
          <a:blip r:embed="rId2">
            <a:alphaModFix amt="37000"/>
            <a:extLst>
              <a:ext uri="{28A0092B-C50C-407E-A947-70E740481C1C}">
                <a14:useLocalDpi xmlns:a14="http://schemas.microsoft.com/office/drawing/2010/main" val="0"/>
              </a:ext>
            </a:extLst>
          </a:blip>
          <a:srcRect/>
          <a:stretch>
            <a:fillRect/>
          </a:stretch>
        </p:blipFill>
        <p:spPr bwMode="auto">
          <a:xfrm>
            <a:off x="1549400" y="69850"/>
            <a:ext cx="6045200" cy="6718300"/>
          </a:xfrm>
          <a:prstGeom prst="rect">
            <a:avLst/>
          </a:prstGeom>
          <a:noFill/>
          <a:ln>
            <a:noFill/>
          </a:ln>
          <a:extLst>
            <a:ext uri="{909E8E84-426E-40dd-AFC4-6F175D3DCCD1}">
              <a14:hiddenFill xmlns:a14="http://schemas.microsoft.com/office/drawing/2010/main">
                <a:solidFill>
                  <a:srgbClr val="FFFFFF">
                    <a:alpha val="37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p:cNvSpPr>
            <a:spLocks noChangeArrowheads="1"/>
          </p:cNvSpPr>
          <p:nvPr/>
        </p:nvSpPr>
        <p:spPr bwMode="auto">
          <a:xfrm>
            <a:off x="228600" y="5029200"/>
            <a:ext cx="8915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dirty="0" smtClean="0"/>
              <a:t>Complete </a:t>
            </a:r>
            <a:r>
              <a:rPr lang="en-US" dirty="0"/>
              <a:t>Report </a:t>
            </a:r>
            <a:r>
              <a:rPr lang="en-US" dirty="0" smtClean="0"/>
              <a:t>Form with Calculations; Needed to get unknown Mg</a:t>
            </a:r>
            <a:r>
              <a:rPr lang="en-US" dirty="0"/>
              <a:t>(s) sample(s).</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85800" y="1752600"/>
            <a:ext cx="7467600" cy="1219200"/>
          </a:xfrm>
        </p:spPr>
        <p:txBody>
          <a:bodyPr lIns="90487" tIns="44450" rIns="90487" bIns="44450" anchor="b"/>
          <a:lstStyle/>
          <a:p>
            <a:pPr eaLnBrk="1" hangingPunct="1"/>
            <a:r>
              <a:rPr lang="en-US" i="1">
                <a:latin typeface="Calibri" charset="0"/>
                <a:ea typeface="ＭＳ Ｐゴシック" charset="0"/>
                <a:cs typeface="ＭＳ Ｐゴシック" charset="0"/>
              </a:rPr>
              <a:t>Stoichiometry</a:t>
            </a:r>
            <a:br>
              <a:rPr lang="en-US" i="1">
                <a:latin typeface="Calibri" charset="0"/>
                <a:ea typeface="ＭＳ Ｐゴシック" charset="0"/>
                <a:cs typeface="ＭＳ Ｐゴシック" charset="0"/>
              </a:rPr>
            </a:br>
            <a:r>
              <a:rPr lang="en-US" sz="3200" i="1">
                <a:latin typeface="Calibri" charset="0"/>
                <a:ea typeface="ＭＳ Ｐゴシック" charset="0"/>
                <a:cs typeface="ＭＳ Ｐゴシック" charset="0"/>
              </a:rPr>
              <a:t>Moles Hydrogen / Mass of Zinc </a:t>
            </a:r>
            <a:br>
              <a:rPr lang="en-US" sz="3200" i="1">
                <a:latin typeface="Calibri" charset="0"/>
                <a:ea typeface="ＭＳ Ｐゴシック" charset="0"/>
                <a:cs typeface="ＭＳ Ｐゴシック" charset="0"/>
              </a:rPr>
            </a:br>
            <a:r>
              <a:rPr lang="en-US" sz="2800" i="1">
                <a:latin typeface="Calibri" charset="0"/>
                <a:ea typeface="ＭＳ Ｐゴシック" charset="0"/>
                <a:cs typeface="ＭＳ Ｐゴシック" charset="0"/>
              </a:rPr>
              <a:t>(</a:t>
            </a:r>
            <a:r>
              <a:rPr lang="en-US" sz="2800">
                <a:latin typeface="Arial" charset="0"/>
                <a:ea typeface="ＭＳ Ｐゴシック" charset="0"/>
                <a:cs typeface="Arial" charset="0"/>
              </a:rPr>
              <a:t>Part I: Zinc Calculation)</a:t>
            </a:r>
          </a:p>
        </p:txBody>
      </p:sp>
      <p:sp>
        <p:nvSpPr>
          <p:cNvPr id="11267" name="Rectangle 3"/>
          <p:cNvSpPr>
            <a:spLocks noGrp="1" noChangeArrowheads="1"/>
          </p:cNvSpPr>
          <p:nvPr>
            <p:ph type="body" idx="1"/>
          </p:nvPr>
        </p:nvSpPr>
        <p:spPr>
          <a:xfrm>
            <a:off x="304800" y="4089400"/>
            <a:ext cx="8839200" cy="4324350"/>
          </a:xfrm>
        </p:spPr>
        <p:txBody>
          <a:bodyPr lIns="90487" tIns="44450" rIns="90487" bIns="44450"/>
          <a:lstStyle/>
          <a:p>
            <a:pPr marL="565150" indent="-565150" eaLnBrk="1" hangingPunct="1">
              <a:lnSpc>
                <a:spcPct val="90000"/>
              </a:lnSpc>
              <a:buFontTx/>
              <a:buNone/>
            </a:pPr>
            <a:r>
              <a:rPr lang="en-US" sz="3600">
                <a:latin typeface="Calibri" charset="0"/>
                <a:ea typeface="ＭＳ Ｐゴシック" charset="0"/>
                <a:cs typeface="ＭＳ Ｐゴシック" charset="0"/>
              </a:rPr>
              <a:t>							mol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3600">
                <a:latin typeface="Calibri" charset="0"/>
                <a:ea typeface="ＭＳ Ｐゴシック" charset="0"/>
                <a:cs typeface="ＭＳ Ｐゴシック" charset="0"/>
              </a:rPr>
              <a:t> = mol </a:t>
            </a:r>
            <a:r>
              <a:rPr lang="en-US" sz="2000" b="1">
                <a:solidFill>
                  <a:srgbClr val="231E66"/>
                </a:solidFill>
                <a:latin typeface="Calibri" charset="0"/>
                <a:ea typeface="ＭＳ Ｐゴシック" charset="0"/>
                <a:cs typeface="ＭＳ Ｐゴシック" charset="0"/>
              </a:rPr>
              <a:t>Zn(s)</a:t>
            </a:r>
            <a:endParaRPr lang="en-US" sz="2000">
              <a:solidFill>
                <a:srgbClr val="FF0000"/>
              </a:solidFill>
              <a:latin typeface="Calibri" charset="0"/>
              <a:ea typeface="ＭＳ Ｐゴシック" charset="0"/>
              <a:cs typeface="ＭＳ Ｐゴシック" charset="0"/>
            </a:endParaRPr>
          </a:p>
          <a:p>
            <a:pPr marL="565150" indent="-565150" algn="ctr" eaLnBrk="1" hangingPunct="1">
              <a:lnSpc>
                <a:spcPct val="90000"/>
              </a:lnSpc>
            </a:pPr>
            <a:endParaRPr lang="en-US" sz="800">
              <a:latin typeface="Calibri" charset="0"/>
              <a:ea typeface="ＭＳ Ｐゴシック" charset="0"/>
              <a:cs typeface="ＭＳ Ｐゴシック" charset="0"/>
            </a:endParaRPr>
          </a:p>
          <a:p>
            <a:pPr marL="565150" indent="-565150" eaLnBrk="1" hangingPunct="1">
              <a:lnSpc>
                <a:spcPct val="90000"/>
              </a:lnSpc>
              <a:buFontTx/>
              <a:buNone/>
            </a:pPr>
            <a:r>
              <a:rPr lang="en-US" sz="2800" b="1">
                <a:latin typeface="Calibri" charset="0"/>
                <a:ea typeface="ＭＳ Ｐゴシック" charset="0"/>
                <a:cs typeface="ＭＳ Ｐゴシック" charset="0"/>
              </a:rPr>
              <a:t>    </a:t>
            </a:r>
          </a:p>
          <a:p>
            <a:pPr marL="565150" indent="-565150" eaLnBrk="1" hangingPunct="1">
              <a:lnSpc>
                <a:spcPct val="90000"/>
              </a:lnSpc>
              <a:buFontTx/>
              <a:buNone/>
            </a:pPr>
            <a:endParaRPr lang="en-US" sz="2800" b="1">
              <a:latin typeface="Calibri" charset="0"/>
              <a:ea typeface="ＭＳ Ｐゴシック" charset="0"/>
              <a:cs typeface="ＭＳ Ｐゴシック" charset="0"/>
            </a:endParaRPr>
          </a:p>
        </p:txBody>
      </p:sp>
      <p:sp>
        <p:nvSpPr>
          <p:cNvPr id="60420" name="Text Box 6"/>
          <p:cNvSpPr txBox="1">
            <a:spLocks noChangeArrowheads="1"/>
          </p:cNvSpPr>
          <p:nvPr/>
        </p:nvSpPr>
        <p:spPr bwMode="auto">
          <a:xfrm>
            <a:off x="685800" y="35052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dirty="0">
                <a:solidFill>
                  <a:srgbClr val="231E66"/>
                </a:solidFill>
              </a:rPr>
              <a:t>Zn(s) </a:t>
            </a:r>
            <a:r>
              <a:rPr lang="en-US" sz="3200" dirty="0"/>
              <a:t>+ 2HCl(</a:t>
            </a:r>
            <a:r>
              <a:rPr lang="en-US" sz="3200" dirty="0" err="1"/>
              <a:t>aq</a:t>
            </a:r>
            <a:r>
              <a:rPr lang="en-US" sz="3200" dirty="0"/>
              <a:t>) </a:t>
            </a:r>
            <a:r>
              <a:rPr lang="en-US" sz="3200" dirty="0">
                <a:sym typeface="Symbol" charset="0"/>
              </a:rPr>
              <a:t> </a:t>
            </a:r>
            <a:r>
              <a:rPr lang="en-US" sz="3200" dirty="0"/>
              <a:t>ZnCl</a:t>
            </a:r>
            <a:r>
              <a:rPr lang="en-US" sz="3200" baseline="-25000" dirty="0"/>
              <a:t>2</a:t>
            </a:r>
            <a:r>
              <a:rPr lang="en-US" sz="3200" dirty="0"/>
              <a:t>(</a:t>
            </a:r>
            <a:r>
              <a:rPr lang="en-US" sz="3200" dirty="0" err="1"/>
              <a:t>aq</a:t>
            </a:r>
            <a:r>
              <a:rPr lang="en-US" sz="3200" dirty="0"/>
              <a:t>)  + </a:t>
            </a:r>
            <a:r>
              <a:rPr lang="en-US" sz="3200" dirty="0">
                <a:solidFill>
                  <a:srgbClr val="008000"/>
                </a:solidFill>
              </a:rPr>
              <a:t>H</a:t>
            </a:r>
            <a:r>
              <a:rPr lang="en-US" sz="3200" baseline="-25000" dirty="0">
                <a:solidFill>
                  <a:srgbClr val="008000"/>
                </a:solidFill>
              </a:rPr>
              <a:t>2 </a:t>
            </a:r>
            <a:r>
              <a:rPr lang="en-US" sz="3200" dirty="0">
                <a:solidFill>
                  <a:srgbClr val="008000"/>
                </a:solidFill>
              </a:rPr>
              <a:t>(g)</a:t>
            </a:r>
            <a:r>
              <a:rPr lang="en-US" sz="3200" dirty="0">
                <a:solidFill>
                  <a:srgbClr val="800000"/>
                </a:solidFill>
              </a:rPr>
              <a:t> </a:t>
            </a:r>
          </a:p>
        </p:txBody>
      </p:sp>
      <p:sp>
        <p:nvSpPr>
          <p:cNvPr id="60421" name="Rectangle 11"/>
          <p:cNvSpPr>
            <a:spLocks noChangeArrowheads="1"/>
          </p:cNvSpPr>
          <p:nvPr/>
        </p:nvSpPr>
        <p:spPr bwMode="auto">
          <a:xfrm>
            <a:off x="1447800" y="4876800"/>
            <a:ext cx="6858000" cy="461963"/>
          </a:xfrm>
          <a:prstGeom prst="rect">
            <a:avLst/>
          </a:prstGeom>
          <a:solidFill>
            <a:schemeClr val="accent1"/>
          </a:solidFill>
          <a:ln w="9525">
            <a:solidFill>
              <a:schemeClr val="tx1"/>
            </a:solidFill>
            <a:miter lim="800000"/>
            <a:headEnd/>
            <a:tailEnd/>
          </a:ln>
        </p:spPr>
        <p:txBody>
          <a:bodyPr>
            <a:spAutoFit/>
          </a:bodyPr>
          <a:lstStyle/>
          <a:p>
            <a:pPr eaLnBrk="0" hangingPunct="0"/>
            <a:r>
              <a:rPr lang="en-US" b="1"/>
              <a:t>mass (g) </a:t>
            </a:r>
            <a:r>
              <a:rPr lang="en-US" sz="1800" b="1">
                <a:solidFill>
                  <a:srgbClr val="231E66"/>
                </a:solidFill>
              </a:rPr>
              <a:t>Zn(s)</a:t>
            </a:r>
            <a:r>
              <a:rPr lang="en-US" b="1">
                <a:solidFill>
                  <a:srgbClr val="231E66"/>
                </a:solidFill>
              </a:rPr>
              <a:t> </a:t>
            </a:r>
            <a:r>
              <a:rPr lang="en-US" b="1"/>
              <a:t>  = mol </a:t>
            </a:r>
            <a:r>
              <a:rPr lang="en-US" b="1">
                <a:solidFill>
                  <a:srgbClr val="231E66"/>
                </a:solidFill>
              </a:rPr>
              <a:t>Zn(s)</a:t>
            </a:r>
            <a:r>
              <a:rPr lang="en-US" b="1"/>
              <a:t>  x Molar Mass </a:t>
            </a:r>
            <a:r>
              <a:rPr lang="en-US" sz="1800" b="1">
                <a:solidFill>
                  <a:srgbClr val="231E66"/>
                </a:solidFill>
              </a:rPr>
              <a:t>Zn(s)</a:t>
            </a:r>
            <a:endParaRPr lang="en-US"/>
          </a:p>
        </p:txBody>
      </p:sp>
      <p:sp>
        <p:nvSpPr>
          <p:cNvPr id="6" name="Text Box 6"/>
          <p:cNvSpPr txBox="1">
            <a:spLocks noChangeArrowheads="1"/>
          </p:cNvSpPr>
          <p:nvPr/>
        </p:nvSpPr>
        <p:spPr bwMode="auto">
          <a:xfrm>
            <a:off x="870568" y="56388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dirty="0">
                <a:solidFill>
                  <a:srgbClr val="231E66"/>
                </a:solidFill>
              </a:rPr>
              <a:t>Zn(s) </a:t>
            </a:r>
            <a:r>
              <a:rPr lang="en-US" sz="3200" dirty="0"/>
              <a:t>+ </a:t>
            </a:r>
            <a:r>
              <a:rPr lang="en-US" sz="3200" dirty="0" smtClean="0"/>
              <a:t>2H</a:t>
            </a:r>
            <a:r>
              <a:rPr lang="en-US" sz="3200" baseline="30000" dirty="0" smtClean="0"/>
              <a:t>+</a:t>
            </a:r>
            <a:r>
              <a:rPr lang="en-US" sz="3200" dirty="0" smtClean="0"/>
              <a:t>(</a:t>
            </a:r>
            <a:r>
              <a:rPr lang="en-US" sz="3200" dirty="0" err="1"/>
              <a:t>aq</a:t>
            </a:r>
            <a:r>
              <a:rPr lang="en-US" sz="3200" dirty="0"/>
              <a:t>) </a:t>
            </a:r>
            <a:r>
              <a:rPr lang="en-US" sz="3200" dirty="0">
                <a:sym typeface="Symbol" charset="0"/>
              </a:rPr>
              <a:t> </a:t>
            </a:r>
            <a:r>
              <a:rPr lang="en-US" sz="3200" dirty="0" smtClean="0"/>
              <a:t>Zn</a:t>
            </a:r>
            <a:r>
              <a:rPr lang="en-US" sz="3200" baseline="30000" dirty="0" smtClean="0"/>
              <a:t>2+</a:t>
            </a:r>
            <a:r>
              <a:rPr lang="en-US" sz="3200" dirty="0" smtClean="0"/>
              <a:t>(</a:t>
            </a:r>
            <a:r>
              <a:rPr lang="en-US" sz="3200" dirty="0" err="1"/>
              <a:t>aq</a:t>
            </a:r>
            <a:r>
              <a:rPr lang="en-US" sz="3200" dirty="0"/>
              <a:t>)  + </a:t>
            </a:r>
            <a:r>
              <a:rPr lang="en-US" sz="3200" dirty="0">
                <a:solidFill>
                  <a:srgbClr val="008000"/>
                </a:solidFill>
              </a:rPr>
              <a:t>H</a:t>
            </a:r>
            <a:r>
              <a:rPr lang="en-US" sz="3200" baseline="-25000" dirty="0">
                <a:solidFill>
                  <a:srgbClr val="008000"/>
                </a:solidFill>
              </a:rPr>
              <a:t>2 </a:t>
            </a:r>
            <a:r>
              <a:rPr lang="en-US" sz="3200" dirty="0">
                <a:solidFill>
                  <a:srgbClr val="008000"/>
                </a:solidFill>
              </a:rPr>
              <a:t>(g)</a:t>
            </a:r>
            <a:r>
              <a:rPr lang="en-US" sz="3200" dirty="0">
                <a:solidFill>
                  <a:srgbClr val="800000"/>
                </a:solidFill>
              </a:rPr>
              <a:t> </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267">
                                            <p:txEl>
                                              <p:pRg st="2" end="2"/>
                                            </p:txEl>
                                          </p:spTgt>
                                        </p:tgtEl>
                                        <p:attrNameLst>
                                          <p:attrName>style.visibility</p:attrName>
                                        </p:attrNameLst>
                                      </p:cBhvr>
                                      <p:to>
                                        <p:strVal val="visible"/>
                                      </p:to>
                                    </p:set>
                                    <p:anim calcmode="lin" valueType="num">
                                      <p:cBhvr additive="base">
                                        <p:cTn id="13" dur="500" fill="hold"/>
                                        <p:tgtEl>
                                          <p:spTgt spid="11267">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26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762000" y="76200"/>
            <a:ext cx="7772400" cy="1143000"/>
          </a:xfrm>
        </p:spPr>
        <p:txBody>
          <a:bodyPr/>
          <a:lstStyle/>
          <a:p>
            <a:r>
              <a:rPr lang="en-US" sz="4000">
                <a:latin typeface="Calibri" charset="0"/>
                <a:ea typeface="ＭＳ Ｐゴシック" charset="0"/>
                <a:cs typeface="ＭＳ Ｐゴシック" charset="0"/>
              </a:rPr>
              <a:t>Zinc Example Calculation</a:t>
            </a:r>
          </a:p>
        </p:txBody>
      </p:sp>
      <p:sp>
        <p:nvSpPr>
          <p:cNvPr id="62467" name="Content Placeholder 2"/>
          <p:cNvSpPr>
            <a:spLocks noGrp="1"/>
          </p:cNvSpPr>
          <p:nvPr>
            <p:ph idx="1"/>
          </p:nvPr>
        </p:nvSpPr>
        <p:spPr>
          <a:xfrm>
            <a:off x="685800" y="914400"/>
            <a:ext cx="8458200" cy="4114800"/>
          </a:xfrm>
        </p:spPr>
        <p:txBody>
          <a:bodyPr/>
          <a:lstStyle/>
          <a:p>
            <a:r>
              <a:rPr lang="en-US" sz="2800">
                <a:latin typeface="Calibri" charset="0"/>
                <a:ea typeface="ＭＳ Ｐゴシック" charset="0"/>
                <a:cs typeface="ＭＳ Ｐゴシック" charset="0"/>
              </a:rPr>
              <a:t>Complete Report Form pg. 58 Part I:</a:t>
            </a:r>
          </a:p>
          <a:p>
            <a:pPr>
              <a:buFontTx/>
              <a:buNone/>
            </a:pPr>
            <a:r>
              <a:rPr lang="en-US" sz="2800">
                <a:latin typeface="Calibri" charset="0"/>
                <a:ea typeface="ＭＳ Ｐゴシック" charset="0"/>
                <a:cs typeface="ＭＳ Ｐゴシック" charset="0"/>
              </a:rPr>
              <a:t/>
            </a:r>
            <a:br>
              <a:rPr lang="en-US" sz="2800">
                <a:latin typeface="Calibri" charset="0"/>
                <a:ea typeface="ＭＳ Ｐゴシック" charset="0"/>
                <a:cs typeface="ＭＳ Ｐゴシック" charset="0"/>
              </a:rPr>
            </a:br>
            <a:endParaRPr lang="en-US" sz="2800">
              <a:latin typeface="Calibri" charset="0"/>
              <a:ea typeface="ＭＳ Ｐゴシック" charset="0"/>
              <a:cs typeface="ＭＳ Ｐゴシック" charset="0"/>
            </a:endParaRPr>
          </a:p>
          <a:p>
            <a:pPr>
              <a:buFontTx/>
              <a:buNone/>
            </a:pPr>
            <a:r>
              <a:rPr lang="en-US" sz="2000">
                <a:latin typeface="Calibri" charset="0"/>
                <a:ea typeface="ＭＳ Ｐゴシック" charset="0"/>
                <a:cs typeface="ＭＳ Ｐゴシック" charset="0"/>
              </a:rPr>
              <a:t>Mole Calculations:</a:t>
            </a:r>
          </a:p>
          <a:p>
            <a:r>
              <a:rPr lang="en-US" sz="1800">
                <a:latin typeface="Calibri" charset="0"/>
                <a:ea typeface="ＭＳ Ｐゴシック" charset="0"/>
                <a:cs typeface="ＭＳ Ｐゴシック" charset="0"/>
              </a:rPr>
              <a:t>Stoichiometry Calculation</a:t>
            </a:r>
          </a:p>
          <a:p>
            <a:r>
              <a:rPr lang="en-US" sz="1800">
                <a:latin typeface="Calibri" charset="0"/>
                <a:ea typeface="ＭＳ Ｐゴシック" charset="0"/>
                <a:cs typeface="ＭＳ Ｐゴシック" charset="0"/>
              </a:rPr>
              <a:t>Ideal Gas Law Calculations</a:t>
            </a:r>
          </a:p>
          <a:p>
            <a:r>
              <a:rPr lang="en-US" sz="1800">
                <a:latin typeface="Calibri" charset="0"/>
                <a:ea typeface="ＭＳ Ｐゴシック" charset="0"/>
                <a:cs typeface="ＭＳ Ｐゴシック" charset="0"/>
              </a:rPr>
              <a:t>Comparison (% Error)</a:t>
            </a:r>
          </a:p>
          <a:p>
            <a:endParaRPr lang="en-US" sz="2800">
              <a:latin typeface="Calibri" charset="0"/>
              <a:ea typeface="ＭＳ Ｐゴシック" charset="0"/>
              <a:cs typeface="ＭＳ Ｐゴシック" charset="0"/>
            </a:endParaRPr>
          </a:p>
          <a:p>
            <a:endParaRPr lang="en-US" sz="2800">
              <a:latin typeface="Calibri" charset="0"/>
              <a:ea typeface="ＭＳ Ｐゴシック" charset="0"/>
              <a:cs typeface="ＭＳ Ｐゴシック" charset="0"/>
            </a:endParaRPr>
          </a:p>
          <a:p>
            <a:pPr>
              <a:buFontTx/>
              <a:buNone/>
            </a:pPr>
            <a:endParaRPr lang="en-US" sz="2800">
              <a:latin typeface="Calibri" charset="0"/>
              <a:ea typeface="ＭＳ Ｐゴシック" charset="0"/>
              <a:cs typeface="ＭＳ Ｐゴシック" charset="0"/>
            </a:endParaRPr>
          </a:p>
        </p:txBody>
      </p:sp>
      <p:sp>
        <p:nvSpPr>
          <p:cNvPr id="62468" name="Text Box 6"/>
          <p:cNvSpPr txBox="1">
            <a:spLocks noChangeArrowheads="1"/>
          </p:cNvSpPr>
          <p:nvPr/>
        </p:nvSpPr>
        <p:spPr bwMode="auto">
          <a:xfrm>
            <a:off x="838200" y="13716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Zn(s) </a:t>
            </a:r>
            <a:r>
              <a:rPr lang="en-US" sz="3200"/>
              <a:t>+ 2HCl(aq) </a:t>
            </a:r>
            <a:r>
              <a:rPr lang="en-US" sz="3200">
                <a:sym typeface="Symbol" charset="0"/>
              </a:rPr>
              <a:t>  </a:t>
            </a:r>
            <a:r>
              <a:rPr lang="en-US" sz="3200"/>
              <a:t>ZnCl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pic>
        <p:nvPicPr>
          <p:cNvPr id="62469" name="Picture 7" descr="Screen Shot 2018-04-27 at 3.40.53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02113" y="1955800"/>
            <a:ext cx="4256087" cy="473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1143000" y="-76200"/>
            <a:ext cx="7467600" cy="1219200"/>
          </a:xfrm>
        </p:spPr>
        <p:txBody>
          <a:bodyPr lIns="90487" tIns="44450" rIns="90487" bIns="44450" anchor="b"/>
          <a:lstStyle/>
          <a:p>
            <a:pPr eaLnBrk="1" hangingPunct="1"/>
            <a:r>
              <a:rPr lang="en-US" sz="3600" i="1">
                <a:latin typeface="Calibri" charset="0"/>
                <a:ea typeface="ＭＳ Ｐゴシック" charset="0"/>
                <a:cs typeface="ＭＳ Ｐゴシック" charset="0"/>
              </a:rPr>
              <a:t/>
            </a:r>
            <a:br>
              <a:rPr lang="en-US" sz="3600" i="1">
                <a:latin typeface="Calibri" charset="0"/>
                <a:ea typeface="ＭＳ Ｐゴシック" charset="0"/>
                <a:cs typeface="ＭＳ Ｐゴシック" charset="0"/>
              </a:rPr>
            </a:br>
            <a:r>
              <a:rPr lang="en-US" i="1">
                <a:latin typeface="Calibri" charset="0"/>
                <a:ea typeface="ＭＳ Ｐゴシック" charset="0"/>
                <a:cs typeface="ＭＳ Ｐゴシック" charset="0"/>
              </a:rPr>
              <a:t/>
            </a:r>
            <a:br>
              <a:rPr lang="en-US" i="1">
                <a:latin typeface="Calibri" charset="0"/>
                <a:ea typeface="ＭＳ Ｐゴシック" charset="0"/>
                <a:cs typeface="ＭＳ Ｐゴシック" charset="0"/>
              </a:rPr>
            </a:br>
            <a:r>
              <a:rPr lang="en-US" sz="3600" i="1">
                <a:latin typeface="Calibri" charset="0"/>
                <a:ea typeface="ＭＳ Ｐゴシック" charset="0"/>
                <a:cs typeface="ＭＳ Ｐゴシック" charset="0"/>
              </a:rPr>
              <a:t>Moles : Ideal Gas Law</a:t>
            </a:r>
            <a:br>
              <a:rPr lang="en-US" sz="3600" i="1">
                <a:latin typeface="Calibri" charset="0"/>
                <a:ea typeface="ＭＳ Ｐゴシック" charset="0"/>
                <a:cs typeface="ＭＳ Ｐゴシック" charset="0"/>
              </a:rPr>
            </a:br>
            <a:r>
              <a:rPr lang="en-US" sz="2800">
                <a:latin typeface="Arial" charset="0"/>
                <a:ea typeface="ＭＳ Ｐゴシック" charset="0"/>
                <a:cs typeface="Arial" charset="0"/>
              </a:rPr>
              <a:t>(Part I: Zinc Calculation Example)</a:t>
            </a:r>
            <a:r>
              <a:rPr lang="en-US" sz="2800" i="1">
                <a:latin typeface="Calibri" charset="0"/>
                <a:ea typeface="ＭＳ Ｐゴシック" charset="0"/>
                <a:cs typeface="ＭＳ Ｐゴシック" charset="0"/>
              </a:rPr>
              <a:t> </a:t>
            </a:r>
            <a:endParaRPr lang="en-US" sz="2800">
              <a:latin typeface="Calibri" charset="0"/>
              <a:ea typeface="ＭＳ Ｐゴシック" charset="0"/>
              <a:cs typeface="ＭＳ Ｐゴシック" charset="0"/>
            </a:endParaRPr>
          </a:p>
        </p:txBody>
      </p:sp>
      <p:sp>
        <p:nvSpPr>
          <p:cNvPr id="63491" name="Rectangle 3"/>
          <p:cNvSpPr>
            <a:spLocks noGrp="1" noChangeArrowheads="1"/>
          </p:cNvSpPr>
          <p:nvPr>
            <p:ph type="body" idx="1"/>
          </p:nvPr>
        </p:nvSpPr>
        <p:spPr>
          <a:xfrm>
            <a:off x="304800" y="2000250"/>
            <a:ext cx="8839200" cy="4324350"/>
          </a:xfrm>
        </p:spPr>
        <p:txBody>
          <a:bodyPr lIns="90487" tIns="44450" rIns="90487" bIns="44450"/>
          <a:lstStyle/>
          <a:p>
            <a:pPr marL="565150" indent="-565150" algn="ctr" eaLnBrk="1" hangingPunct="1">
              <a:lnSpc>
                <a:spcPct val="90000"/>
              </a:lnSpc>
              <a:buFontTx/>
              <a:buNone/>
            </a:pPr>
            <a:r>
              <a:rPr lang="en-US" sz="3600">
                <a:latin typeface="Calibri" charset="0"/>
                <a:ea typeface="ＭＳ Ｐゴシック" charset="0"/>
                <a:cs typeface="ＭＳ Ｐゴシック" charset="0"/>
              </a:rPr>
              <a:t>n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3600">
                <a:latin typeface="Calibri" charset="0"/>
                <a:ea typeface="ＭＳ Ｐゴシック" charset="0"/>
                <a:cs typeface="ＭＳ Ｐゴシック" charset="0"/>
              </a:rPr>
              <a:t> = </a:t>
            </a:r>
            <a:r>
              <a:rPr lang="en-US" sz="3600">
                <a:solidFill>
                  <a:srgbClr val="006600"/>
                </a:solidFill>
                <a:latin typeface="Calibri" charset="0"/>
                <a:ea typeface="ＭＳ Ｐゴシック" charset="0"/>
                <a:cs typeface="ＭＳ Ｐゴシック" charset="0"/>
              </a:rPr>
              <a:t>P</a:t>
            </a:r>
            <a:r>
              <a:rPr lang="en-US" sz="3600">
                <a:solidFill>
                  <a:srgbClr val="3366FF"/>
                </a:solidFill>
                <a:latin typeface="Calibri" charset="0"/>
                <a:ea typeface="ＭＳ Ｐゴシック" charset="0"/>
                <a:cs typeface="ＭＳ Ｐゴシック" charset="0"/>
              </a:rPr>
              <a:t>V</a:t>
            </a:r>
            <a:r>
              <a:rPr lang="en-US" sz="3600">
                <a:solidFill>
                  <a:srgbClr val="3365FB"/>
                </a:solidFill>
                <a:latin typeface="Calibri" charset="0"/>
                <a:ea typeface="ＭＳ Ｐゴシック" charset="0"/>
                <a:cs typeface="ＭＳ Ｐゴシック" charset="0"/>
              </a:rPr>
              <a:t> </a:t>
            </a:r>
            <a:r>
              <a:rPr lang="en-US" sz="3600">
                <a:latin typeface="Calibri" charset="0"/>
                <a:ea typeface="ＭＳ Ｐゴシック" charset="0"/>
                <a:cs typeface="ＭＳ Ｐゴシック" charset="0"/>
              </a:rPr>
              <a:t>/ </a:t>
            </a:r>
            <a:r>
              <a:rPr lang="en-US" sz="3600">
                <a:solidFill>
                  <a:srgbClr val="990000"/>
                </a:solidFill>
                <a:latin typeface="Calibri" charset="0"/>
                <a:ea typeface="ＭＳ Ｐゴシック" charset="0"/>
                <a:cs typeface="ＭＳ Ｐゴシック" charset="0"/>
              </a:rPr>
              <a:t>R</a:t>
            </a:r>
            <a:r>
              <a:rPr lang="en-US" sz="3600">
                <a:solidFill>
                  <a:srgbClr val="FF0000"/>
                </a:solidFill>
                <a:latin typeface="Calibri" charset="0"/>
                <a:ea typeface="ＭＳ Ｐゴシック" charset="0"/>
                <a:cs typeface="ＭＳ Ｐゴシック" charset="0"/>
              </a:rPr>
              <a:t>T</a:t>
            </a:r>
          </a:p>
          <a:p>
            <a:pPr marL="565150" indent="-565150" algn="ctr" eaLnBrk="1" hangingPunct="1">
              <a:lnSpc>
                <a:spcPct val="90000"/>
              </a:lnSpc>
            </a:pPr>
            <a:endParaRPr lang="en-US" sz="800">
              <a:latin typeface="Calibri" charset="0"/>
              <a:ea typeface="ＭＳ Ｐゴシック" charset="0"/>
              <a:cs typeface="ＭＳ Ｐゴシック" charset="0"/>
            </a:endParaRPr>
          </a:p>
          <a:p>
            <a:pPr marL="565150" indent="-565150">
              <a:lnSpc>
                <a:spcPct val="90000"/>
              </a:lnSpc>
              <a:spcBef>
                <a:spcPct val="0"/>
              </a:spcBef>
            </a:pPr>
            <a:r>
              <a:rPr lang="en-US" sz="2800" b="1">
                <a:latin typeface="Calibri" charset="0"/>
                <a:ea typeface="ＭＳ Ｐゴシック" charset="0"/>
                <a:cs typeface="ＭＳ Ｐゴシック" charset="0"/>
              </a:rPr>
              <a:t>n = moles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a:t>
            </a:r>
            <a:endParaRPr lang="en-US" b="1">
              <a:latin typeface="Calibri" charset="0"/>
              <a:ea typeface="ＭＳ Ｐゴシック" charset="0"/>
              <a:cs typeface="ＭＳ Ｐゴシック" charset="0"/>
            </a:endParaRPr>
          </a:p>
          <a:p>
            <a:pPr marL="565150" indent="-565150" eaLnBrk="1" hangingPunct="1">
              <a:lnSpc>
                <a:spcPct val="90000"/>
              </a:lnSpc>
            </a:pPr>
            <a:r>
              <a:rPr lang="en-US" sz="2800" b="1">
                <a:solidFill>
                  <a:srgbClr val="006600"/>
                </a:solidFill>
                <a:latin typeface="Calibri" charset="0"/>
                <a:ea typeface="ＭＳ Ｐゴシック" charset="0"/>
                <a:cs typeface="ＭＳ Ｐゴシック" charset="0"/>
              </a:rPr>
              <a:t>P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 pressure of H</a:t>
            </a:r>
            <a:r>
              <a:rPr lang="en-US" sz="2800" b="1" baseline="-25000">
                <a:solidFill>
                  <a:srgbClr val="006600"/>
                </a:solidFill>
                <a:latin typeface="Calibri" charset="0"/>
                <a:ea typeface="ＭＳ Ｐゴシック" charset="0"/>
                <a:cs typeface="ＭＳ Ｐゴシック" charset="0"/>
              </a:rPr>
              <a:t>2</a:t>
            </a:r>
            <a:r>
              <a:rPr lang="en-US" sz="2800" b="1">
                <a:solidFill>
                  <a:srgbClr val="006600"/>
                </a:solidFill>
                <a:latin typeface="Calibri" charset="0"/>
                <a:ea typeface="ＭＳ Ｐゴシック" charset="0"/>
                <a:cs typeface="ＭＳ Ｐゴシック" charset="0"/>
              </a:rPr>
              <a:t>(g) in atm (mm </a:t>
            </a:r>
            <a:r>
              <a:rPr lang="en-US" sz="2000" b="1">
                <a:solidFill>
                  <a:srgbClr val="006600"/>
                </a:solidFill>
                <a:latin typeface="Calibri" charset="0"/>
                <a:ea typeface="ＭＳ Ｐゴシック" charset="0"/>
                <a:cs typeface="ＭＳ Ｐゴシック" charset="0"/>
              </a:rPr>
              <a:t>Hg</a:t>
            </a:r>
            <a:r>
              <a:rPr lang="en-US" sz="2800" b="1">
                <a:solidFill>
                  <a:srgbClr val="006600"/>
                </a:solidFill>
                <a:latin typeface="Calibri" charset="0"/>
                <a:ea typeface="ＭＳ Ｐゴシック" charset="0"/>
                <a:cs typeface="ＭＳ Ｐゴシック" charset="0"/>
              </a:rPr>
              <a:t> </a:t>
            </a:r>
            <a:r>
              <a:rPr lang="en-US" sz="2800" b="1">
                <a:solidFill>
                  <a:srgbClr val="963241"/>
                </a:solidFill>
                <a:latin typeface="Calibri" charset="0"/>
                <a:ea typeface="ＭＳ Ｐゴシック" charset="0"/>
                <a:cs typeface="ＭＳ Ｐゴシック" charset="0"/>
                <a:sym typeface="Symbol" charset="0"/>
              </a:rPr>
              <a:t></a:t>
            </a:r>
            <a:r>
              <a:rPr lang="en-US" sz="2800" b="1">
                <a:solidFill>
                  <a:srgbClr val="006600"/>
                </a:solidFill>
                <a:latin typeface="Calibri" charset="0"/>
                <a:ea typeface="ＭＳ Ｐゴシック" charset="0"/>
                <a:cs typeface="ＭＳ Ｐゴシック" charset="0"/>
              </a:rPr>
              <a:t> atm)</a:t>
            </a:r>
          </a:p>
          <a:p>
            <a:pPr marL="565150" indent="-565150" eaLnBrk="1" hangingPunct="1">
              <a:lnSpc>
                <a:spcPct val="90000"/>
              </a:lnSpc>
            </a:pPr>
            <a:r>
              <a:rPr lang="en-US" sz="2800" b="1">
                <a:solidFill>
                  <a:srgbClr val="006600"/>
                </a:solidFill>
                <a:latin typeface="Calibri" charset="0"/>
                <a:ea typeface="ＭＳ Ｐゴシック" charset="0"/>
                <a:cs typeface="ＭＳ Ｐゴシック" charset="0"/>
              </a:rPr>
              <a:t>P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 </a:t>
            </a:r>
            <a:r>
              <a:rPr lang="en-US" sz="2800" b="1">
                <a:solidFill>
                  <a:srgbClr val="231E66"/>
                </a:solidFill>
                <a:latin typeface="Calibri" charset="0"/>
                <a:ea typeface="ＭＳ Ｐゴシック" charset="0"/>
                <a:cs typeface="ＭＳ Ｐゴシック" charset="0"/>
              </a:rPr>
              <a:t>P </a:t>
            </a:r>
            <a:r>
              <a:rPr lang="en-US" sz="2400" b="1">
                <a:solidFill>
                  <a:srgbClr val="231E66"/>
                </a:solidFill>
                <a:latin typeface="Calibri" charset="0"/>
                <a:ea typeface="ＭＳ Ｐゴシック" charset="0"/>
                <a:cs typeface="ＭＳ Ｐゴシック" charset="0"/>
              </a:rPr>
              <a:t>Total </a:t>
            </a:r>
            <a:r>
              <a:rPr lang="en-US" sz="2000" b="1">
                <a:solidFill>
                  <a:srgbClr val="231E66"/>
                </a:solidFill>
                <a:latin typeface="Calibri" charset="0"/>
                <a:ea typeface="ＭＳ Ｐゴシック" charset="0"/>
                <a:cs typeface="ＭＳ Ｐゴシック" charset="0"/>
              </a:rPr>
              <a:t>(barometric)</a:t>
            </a:r>
            <a:r>
              <a:rPr lang="en-US" sz="2800" b="1">
                <a:solidFill>
                  <a:srgbClr val="231E66"/>
                </a:solidFill>
                <a:latin typeface="Calibri" charset="0"/>
                <a:ea typeface="ＭＳ Ｐゴシック" charset="0"/>
                <a:cs typeface="ＭＳ Ｐゴシック" charset="0"/>
              </a:rPr>
              <a:t>  </a:t>
            </a:r>
            <a:r>
              <a:rPr lang="en-US" sz="2800">
                <a:solidFill>
                  <a:srgbClr val="231E66"/>
                </a:solidFill>
                <a:latin typeface="Calibri" charset="0"/>
                <a:ea typeface="ＭＳ Ｐゴシック" charset="0"/>
                <a:cs typeface="ＭＳ Ｐゴシック" charset="0"/>
              </a:rPr>
              <a:t>-</a:t>
            </a:r>
            <a:r>
              <a:rPr lang="en-US" sz="2800" b="1">
                <a:solidFill>
                  <a:srgbClr val="231E66"/>
                </a:solidFill>
                <a:latin typeface="Calibri" charset="0"/>
                <a:ea typeface="ＭＳ Ｐゴシック" charset="0"/>
                <a:cs typeface="ＭＳ Ｐゴシック" charset="0"/>
              </a:rPr>
              <a:t>  P </a:t>
            </a:r>
            <a:r>
              <a:rPr lang="en-US" sz="2000" b="1">
                <a:solidFill>
                  <a:srgbClr val="231E66"/>
                </a:solidFill>
                <a:latin typeface="Calibri" charset="0"/>
                <a:ea typeface="ＭＳ Ｐゴシック" charset="0"/>
                <a:cs typeface="ＭＳ Ｐゴシック" charset="0"/>
              </a:rPr>
              <a:t>H</a:t>
            </a:r>
            <a:r>
              <a:rPr lang="en-US" sz="2000" b="1" baseline="-25000">
                <a:solidFill>
                  <a:srgbClr val="231E66"/>
                </a:solidFill>
                <a:latin typeface="Calibri" charset="0"/>
                <a:ea typeface="ＭＳ Ｐゴシック" charset="0"/>
                <a:cs typeface="ＭＳ Ｐゴシック" charset="0"/>
              </a:rPr>
              <a:t>2</a:t>
            </a:r>
            <a:r>
              <a:rPr lang="en-US" sz="2000" b="1">
                <a:solidFill>
                  <a:srgbClr val="231E66"/>
                </a:solidFill>
                <a:latin typeface="Calibri" charset="0"/>
                <a:ea typeface="ＭＳ Ｐゴシック" charset="0"/>
                <a:cs typeface="ＭＳ Ｐゴシック" charset="0"/>
              </a:rPr>
              <a:t>O (g)</a:t>
            </a:r>
            <a:r>
              <a:rPr lang="en-US" sz="2800" b="1">
                <a:solidFill>
                  <a:srgbClr val="006600"/>
                </a:solidFill>
                <a:latin typeface="Calibri" charset="0"/>
                <a:ea typeface="ＭＳ Ｐゴシック" charset="0"/>
                <a:cs typeface="ＭＳ Ｐゴシック" charset="0"/>
              </a:rPr>
              <a:t> </a:t>
            </a:r>
            <a:r>
              <a:rPr lang="en-US" sz="2000" b="1">
                <a:solidFill>
                  <a:srgbClr val="000090"/>
                </a:solidFill>
                <a:latin typeface="Calibri" charset="0"/>
                <a:ea typeface="ＭＳ Ｐゴシック" charset="0"/>
                <a:cs typeface="ＭＳ Ｐゴシック" charset="0"/>
              </a:rPr>
              <a:t>[</a:t>
            </a:r>
            <a:r>
              <a:rPr lang="en-US" sz="2000" b="1" i="1">
                <a:solidFill>
                  <a:srgbClr val="000090"/>
                </a:solidFill>
                <a:latin typeface="Calibri" charset="0"/>
                <a:ea typeface="ＭＳ Ｐゴシック" charset="0"/>
                <a:cs typeface="ＭＳ Ｐゴシック" charset="0"/>
              </a:rPr>
              <a:t>TABLE</a:t>
            </a:r>
            <a:r>
              <a:rPr lang="en-US" sz="2000" b="1">
                <a:solidFill>
                  <a:srgbClr val="000090"/>
                </a:solidFill>
                <a:latin typeface="Calibri" charset="0"/>
                <a:ea typeface="ＭＳ Ｐゴシック" charset="0"/>
                <a:cs typeface="ＭＳ Ｐゴシック" charset="0"/>
              </a:rPr>
              <a:t>]</a:t>
            </a:r>
            <a:r>
              <a:rPr lang="en-US" sz="2800">
                <a:solidFill>
                  <a:srgbClr val="231E66"/>
                </a:solidFill>
                <a:latin typeface="Calibri" charset="0"/>
                <a:ea typeface="ＭＳ Ｐゴシック" charset="0"/>
                <a:cs typeface="ＭＳ Ｐゴシック" charset="0"/>
              </a:rPr>
              <a:t> -</a:t>
            </a:r>
            <a:r>
              <a:rPr lang="en-US" sz="2800" b="1">
                <a:solidFill>
                  <a:srgbClr val="231E66"/>
                </a:solidFill>
                <a:latin typeface="Calibri" charset="0"/>
                <a:ea typeface="ＭＳ Ｐゴシック" charset="0"/>
                <a:cs typeface="ＭＳ Ｐゴシック" charset="0"/>
              </a:rPr>
              <a:t>  P </a:t>
            </a:r>
            <a:r>
              <a:rPr lang="en-US" sz="2000" b="1">
                <a:solidFill>
                  <a:srgbClr val="231E66"/>
                </a:solidFill>
                <a:latin typeface="Calibri" charset="0"/>
                <a:ea typeface="ＭＳ Ｐゴシック" charset="0"/>
                <a:cs typeface="ＭＳ Ｐゴシック" charset="0"/>
              </a:rPr>
              <a:t>HCl (g)</a:t>
            </a:r>
            <a:r>
              <a:rPr lang="en-US" sz="2800" b="1">
                <a:solidFill>
                  <a:srgbClr val="006600"/>
                </a:solidFill>
                <a:latin typeface="Calibri" charset="0"/>
                <a:ea typeface="ＭＳ Ｐゴシック" charset="0"/>
                <a:cs typeface="ＭＳ Ｐゴシック" charset="0"/>
              </a:rPr>
              <a:t> </a:t>
            </a:r>
            <a:endParaRPr lang="en-US" sz="2000" b="1">
              <a:solidFill>
                <a:srgbClr val="000090"/>
              </a:solidFill>
              <a:latin typeface="Calibri" charset="0"/>
              <a:ea typeface="ＭＳ Ｐゴシック" charset="0"/>
              <a:cs typeface="ＭＳ Ｐゴシック" charset="0"/>
            </a:endParaRPr>
          </a:p>
          <a:p>
            <a:pPr marL="565150" indent="-565150" eaLnBrk="1" hangingPunct="1">
              <a:lnSpc>
                <a:spcPct val="90000"/>
              </a:lnSpc>
            </a:pPr>
            <a:r>
              <a:rPr lang="en-US" sz="2800" b="1">
                <a:solidFill>
                  <a:srgbClr val="3366FF"/>
                </a:solidFill>
                <a:latin typeface="Calibri" charset="0"/>
                <a:ea typeface="ＭＳ Ｐゴシック" charset="0"/>
                <a:cs typeface="ＭＳ Ｐゴシック" charset="0"/>
              </a:rPr>
              <a:t>V = experimental volume (mL</a:t>
            </a:r>
            <a:r>
              <a:rPr lang="en-US" sz="2800" b="1">
                <a:solidFill>
                  <a:srgbClr val="3366FF"/>
                </a:solidFill>
                <a:latin typeface="Calibri" charset="0"/>
                <a:ea typeface="ＭＳ Ｐゴシック" charset="0"/>
                <a:cs typeface="ＭＳ Ｐゴシック" charset="0"/>
                <a:sym typeface="Symbol" charset="0"/>
              </a:rPr>
              <a:t> L)</a:t>
            </a:r>
          </a:p>
          <a:p>
            <a:pPr marL="565150" indent="-565150" eaLnBrk="1" hangingPunct="1">
              <a:lnSpc>
                <a:spcPct val="90000"/>
              </a:lnSpc>
            </a:pPr>
            <a:r>
              <a:rPr lang="en-US" sz="2800" b="1">
                <a:solidFill>
                  <a:srgbClr val="FF0000"/>
                </a:solidFill>
                <a:latin typeface="Calibri" charset="0"/>
                <a:ea typeface="ＭＳ Ｐゴシック" charset="0"/>
                <a:cs typeface="ＭＳ Ｐゴシック" charset="0"/>
              </a:rPr>
              <a:t>T = experimental temperature (</a:t>
            </a:r>
            <a:r>
              <a:rPr lang="en-US" sz="2800" b="1" baseline="30000">
                <a:solidFill>
                  <a:srgbClr val="FF0000"/>
                </a:solidFill>
                <a:latin typeface="Calibri" charset="0"/>
                <a:ea typeface="ＭＳ Ｐゴシック" charset="0"/>
                <a:cs typeface="ＭＳ Ｐゴシック" charset="0"/>
              </a:rPr>
              <a:t>o</a:t>
            </a:r>
            <a:r>
              <a:rPr lang="en-US" sz="2800" b="1">
                <a:solidFill>
                  <a:srgbClr val="FF0000"/>
                </a:solidFill>
                <a:latin typeface="Calibri" charset="0"/>
                <a:ea typeface="ＭＳ Ｐゴシック" charset="0"/>
                <a:cs typeface="ＭＳ Ｐゴシック" charset="0"/>
              </a:rPr>
              <a:t>C </a:t>
            </a:r>
            <a:r>
              <a:rPr lang="en-US" sz="2800" b="1">
                <a:solidFill>
                  <a:srgbClr val="FF0000"/>
                </a:solidFill>
                <a:latin typeface="Calibri" charset="0"/>
                <a:ea typeface="ＭＳ Ｐゴシック" charset="0"/>
                <a:cs typeface="ＭＳ Ｐゴシック" charset="0"/>
                <a:sym typeface="Symbol" charset="0"/>
              </a:rPr>
              <a:t> K)</a:t>
            </a:r>
            <a:endParaRPr lang="en-US" sz="2800" b="1">
              <a:solidFill>
                <a:srgbClr val="FF0000"/>
              </a:solidFill>
              <a:latin typeface="Calibri" charset="0"/>
              <a:ea typeface="ＭＳ Ｐゴシック" charset="0"/>
              <a:cs typeface="ＭＳ Ｐゴシック" charset="0"/>
            </a:endParaRPr>
          </a:p>
          <a:p>
            <a:pPr marL="565150" indent="-565150" eaLnBrk="1" hangingPunct="1">
              <a:lnSpc>
                <a:spcPct val="90000"/>
              </a:lnSpc>
              <a:buFontTx/>
              <a:buNone/>
            </a:pPr>
            <a:r>
              <a:rPr lang="en-US" sz="2800" b="1">
                <a:latin typeface="Calibri" charset="0"/>
                <a:ea typeface="ＭＳ Ｐゴシック" charset="0"/>
                <a:cs typeface="ＭＳ Ｐゴシック" charset="0"/>
              </a:rPr>
              <a:t>    </a:t>
            </a:r>
          </a:p>
          <a:p>
            <a:pPr marL="565150" indent="-565150" eaLnBrk="1" hangingPunct="1">
              <a:lnSpc>
                <a:spcPct val="90000"/>
              </a:lnSpc>
              <a:buFontTx/>
              <a:buNone/>
            </a:pPr>
            <a:endParaRPr lang="en-US" sz="2800" b="1">
              <a:latin typeface="Calibri" charset="0"/>
              <a:ea typeface="ＭＳ Ｐゴシック" charset="0"/>
              <a:cs typeface="ＭＳ Ｐゴシック" charset="0"/>
            </a:endParaRPr>
          </a:p>
        </p:txBody>
      </p:sp>
      <p:sp>
        <p:nvSpPr>
          <p:cNvPr id="63492" name="Text Box 6"/>
          <p:cNvSpPr txBox="1">
            <a:spLocks noChangeArrowheads="1"/>
          </p:cNvSpPr>
          <p:nvPr/>
        </p:nvSpPr>
        <p:spPr bwMode="auto">
          <a:xfrm>
            <a:off x="1066800" y="11430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Zn(s) </a:t>
            </a:r>
            <a:r>
              <a:rPr lang="en-US" sz="3200"/>
              <a:t>+ 2HCl(aq) </a:t>
            </a:r>
            <a:r>
              <a:rPr lang="en-US" sz="3200">
                <a:sym typeface="Symbol" charset="0"/>
              </a:rPr>
              <a:t> </a:t>
            </a:r>
            <a:r>
              <a:rPr lang="en-US" sz="3200"/>
              <a:t>ZnCl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sp>
        <p:nvSpPr>
          <p:cNvPr id="5" name="Rectangle 4"/>
          <p:cNvSpPr/>
          <p:nvPr/>
        </p:nvSpPr>
        <p:spPr>
          <a:xfrm>
            <a:off x="2743200" y="5486400"/>
            <a:ext cx="5065713" cy="523875"/>
          </a:xfrm>
          <a:prstGeom prst="rect">
            <a:avLst/>
          </a:prstGeom>
        </p:spPr>
        <p:txBody>
          <a:bodyPr wrap="none">
            <a:spAutoFit/>
          </a:bodyPr>
          <a:lstStyle/>
          <a:p>
            <a:pPr eaLnBrk="0" hangingPunct="0"/>
            <a:r>
              <a:rPr lang="en-US" sz="2800" b="1">
                <a:solidFill>
                  <a:srgbClr val="990000"/>
                </a:solidFill>
                <a:latin typeface="Times" charset="0"/>
              </a:rPr>
              <a:t>R</a:t>
            </a:r>
            <a:r>
              <a:rPr lang="en-US" sz="2800">
                <a:solidFill>
                  <a:srgbClr val="990000"/>
                </a:solidFill>
                <a:latin typeface="Times" charset="0"/>
              </a:rPr>
              <a:t> =</a:t>
            </a:r>
            <a:r>
              <a:rPr lang="en-US" sz="2800" b="1">
                <a:solidFill>
                  <a:srgbClr val="990000"/>
                </a:solidFill>
                <a:latin typeface="Times" charset="0"/>
              </a:rPr>
              <a:t> </a:t>
            </a:r>
            <a:r>
              <a:rPr lang="en-US" sz="2800" b="1">
                <a:solidFill>
                  <a:srgbClr val="7F7F7F"/>
                </a:solidFill>
                <a:latin typeface="Times" charset="0"/>
              </a:rPr>
              <a:t>0.082057338</a:t>
            </a:r>
            <a:r>
              <a:rPr lang="en-US" sz="2800" b="1">
                <a:solidFill>
                  <a:srgbClr val="990000"/>
                </a:solidFill>
                <a:latin typeface="Times" charset="0"/>
              </a:rPr>
              <a:t> </a:t>
            </a:r>
            <a:r>
              <a:rPr lang="en-US" sz="2800">
                <a:solidFill>
                  <a:srgbClr val="990000"/>
                </a:solidFill>
                <a:latin typeface="Times" charset="0"/>
              </a:rPr>
              <a:t>L atm K</a:t>
            </a:r>
            <a:r>
              <a:rPr lang="en-US" sz="2800" baseline="30000">
                <a:solidFill>
                  <a:srgbClr val="990000"/>
                </a:solidFill>
                <a:latin typeface="Times" charset="0"/>
              </a:rPr>
              <a:t>−1</a:t>
            </a:r>
            <a:r>
              <a:rPr lang="en-US" sz="2800">
                <a:solidFill>
                  <a:srgbClr val="990000"/>
                </a:solidFill>
                <a:latin typeface="Times" charset="0"/>
              </a:rPr>
              <a:t> mol</a:t>
            </a:r>
            <a:r>
              <a:rPr lang="en-US" sz="2800" baseline="30000">
                <a:solidFill>
                  <a:srgbClr val="990000"/>
                </a:solidFill>
                <a:latin typeface="Times" charset="0"/>
              </a:rPr>
              <a:t>−1 </a:t>
            </a:r>
            <a:endParaRPr lang="en-US" sz="2800" baseline="30000">
              <a:latin typeface="Times"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1143000" y="-76200"/>
            <a:ext cx="7467600" cy="1219200"/>
          </a:xfrm>
        </p:spPr>
        <p:txBody>
          <a:bodyPr lIns="90487" tIns="44450" rIns="90487" bIns="44450" anchor="b"/>
          <a:lstStyle/>
          <a:p>
            <a:pPr eaLnBrk="1" hangingPunct="1"/>
            <a:r>
              <a:rPr lang="en-US" sz="3600" i="1">
                <a:latin typeface="Calibri" charset="0"/>
                <a:ea typeface="ＭＳ Ｐゴシック" charset="0"/>
                <a:cs typeface="ＭＳ Ｐゴシック" charset="0"/>
              </a:rPr>
              <a:t/>
            </a:r>
            <a:br>
              <a:rPr lang="en-US" sz="3600" i="1">
                <a:latin typeface="Calibri" charset="0"/>
                <a:ea typeface="ＭＳ Ｐゴシック" charset="0"/>
                <a:cs typeface="ＭＳ Ｐゴシック" charset="0"/>
              </a:rPr>
            </a:br>
            <a:r>
              <a:rPr lang="en-US" i="1">
                <a:latin typeface="Calibri" charset="0"/>
                <a:ea typeface="ＭＳ Ｐゴシック" charset="0"/>
                <a:cs typeface="ＭＳ Ｐゴシック" charset="0"/>
              </a:rPr>
              <a:t/>
            </a:r>
            <a:br>
              <a:rPr lang="en-US" i="1">
                <a:latin typeface="Calibri" charset="0"/>
                <a:ea typeface="ＭＳ Ｐゴシック" charset="0"/>
                <a:cs typeface="ＭＳ Ｐゴシック" charset="0"/>
              </a:rPr>
            </a:br>
            <a:r>
              <a:rPr lang="en-US" sz="3600" i="1">
                <a:latin typeface="Calibri" charset="0"/>
                <a:ea typeface="ＭＳ Ｐゴシック" charset="0"/>
                <a:cs typeface="ＭＳ Ｐゴシック" charset="0"/>
              </a:rPr>
              <a:t>Moles : Ideal Gas Law</a:t>
            </a:r>
            <a:br>
              <a:rPr lang="en-US" sz="3600" i="1">
                <a:latin typeface="Calibri" charset="0"/>
                <a:ea typeface="ＭＳ Ｐゴシック" charset="0"/>
                <a:cs typeface="ＭＳ Ｐゴシック" charset="0"/>
              </a:rPr>
            </a:br>
            <a:r>
              <a:rPr lang="en-US" sz="2800">
                <a:latin typeface="Arial" charset="0"/>
                <a:ea typeface="ＭＳ Ｐゴシック" charset="0"/>
                <a:cs typeface="Arial" charset="0"/>
              </a:rPr>
              <a:t>(Part I: Zinc Calculation Example)</a:t>
            </a:r>
            <a:r>
              <a:rPr lang="en-US" sz="2800" i="1">
                <a:latin typeface="Calibri" charset="0"/>
                <a:ea typeface="ＭＳ Ｐゴシック" charset="0"/>
                <a:cs typeface="ＭＳ Ｐゴシック" charset="0"/>
              </a:rPr>
              <a:t> </a:t>
            </a:r>
            <a:endParaRPr lang="en-US" sz="2800">
              <a:latin typeface="Calibri" charset="0"/>
              <a:ea typeface="ＭＳ Ｐゴシック" charset="0"/>
              <a:cs typeface="ＭＳ Ｐゴシック" charset="0"/>
            </a:endParaRPr>
          </a:p>
        </p:txBody>
      </p:sp>
      <p:sp>
        <p:nvSpPr>
          <p:cNvPr id="65539" name="Text Box 6"/>
          <p:cNvSpPr txBox="1">
            <a:spLocks noChangeArrowheads="1"/>
          </p:cNvSpPr>
          <p:nvPr/>
        </p:nvSpPr>
        <p:spPr bwMode="auto">
          <a:xfrm>
            <a:off x="1066800" y="11430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Zn(s) </a:t>
            </a:r>
            <a:r>
              <a:rPr lang="en-US" sz="3200"/>
              <a:t>+ 2HCl(aq) </a:t>
            </a:r>
            <a:r>
              <a:rPr lang="en-US" sz="3200">
                <a:sym typeface="Symbol" charset="0"/>
              </a:rPr>
              <a:t> </a:t>
            </a:r>
            <a:r>
              <a:rPr lang="en-US" sz="3200"/>
              <a:t>ZnCl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sp>
        <p:nvSpPr>
          <p:cNvPr id="5" name="Rectangle 4"/>
          <p:cNvSpPr/>
          <p:nvPr/>
        </p:nvSpPr>
        <p:spPr>
          <a:xfrm>
            <a:off x="152400" y="5724525"/>
            <a:ext cx="4368800" cy="461963"/>
          </a:xfrm>
          <a:prstGeom prst="rect">
            <a:avLst/>
          </a:prstGeom>
        </p:spPr>
        <p:txBody>
          <a:bodyPr wrap="none">
            <a:spAutoFit/>
          </a:bodyPr>
          <a:lstStyle/>
          <a:p>
            <a:pPr eaLnBrk="0" hangingPunct="0"/>
            <a:r>
              <a:rPr lang="en-US" b="1">
                <a:solidFill>
                  <a:srgbClr val="990000"/>
                </a:solidFill>
                <a:latin typeface="Times" charset="0"/>
              </a:rPr>
              <a:t>R</a:t>
            </a:r>
            <a:r>
              <a:rPr lang="en-US">
                <a:solidFill>
                  <a:srgbClr val="990000"/>
                </a:solidFill>
                <a:latin typeface="Times" charset="0"/>
              </a:rPr>
              <a:t> =</a:t>
            </a:r>
            <a:r>
              <a:rPr lang="en-US" b="1">
                <a:solidFill>
                  <a:srgbClr val="990000"/>
                </a:solidFill>
                <a:latin typeface="Times" charset="0"/>
              </a:rPr>
              <a:t> </a:t>
            </a:r>
            <a:r>
              <a:rPr lang="en-US" b="1">
                <a:solidFill>
                  <a:srgbClr val="7F7F7F"/>
                </a:solidFill>
                <a:latin typeface="Times" charset="0"/>
              </a:rPr>
              <a:t>0.082057338</a:t>
            </a:r>
            <a:r>
              <a:rPr lang="en-US" b="1">
                <a:solidFill>
                  <a:srgbClr val="990000"/>
                </a:solidFill>
                <a:latin typeface="Times" charset="0"/>
              </a:rPr>
              <a:t> </a:t>
            </a:r>
            <a:r>
              <a:rPr lang="en-US">
                <a:solidFill>
                  <a:srgbClr val="990000"/>
                </a:solidFill>
                <a:latin typeface="Times" charset="0"/>
              </a:rPr>
              <a:t>L atm K</a:t>
            </a:r>
            <a:r>
              <a:rPr lang="en-US" baseline="30000">
                <a:solidFill>
                  <a:srgbClr val="990000"/>
                </a:solidFill>
                <a:latin typeface="Times" charset="0"/>
              </a:rPr>
              <a:t>−1</a:t>
            </a:r>
            <a:r>
              <a:rPr lang="en-US">
                <a:solidFill>
                  <a:srgbClr val="990000"/>
                </a:solidFill>
                <a:latin typeface="Times" charset="0"/>
              </a:rPr>
              <a:t> mol</a:t>
            </a:r>
            <a:r>
              <a:rPr lang="en-US" baseline="30000">
                <a:solidFill>
                  <a:srgbClr val="990000"/>
                </a:solidFill>
                <a:latin typeface="Times" charset="0"/>
              </a:rPr>
              <a:t>−1 </a:t>
            </a:r>
            <a:endParaRPr lang="en-US" baseline="30000">
              <a:latin typeface="Times" charset="0"/>
            </a:endParaRPr>
          </a:p>
        </p:txBody>
      </p:sp>
      <p:pic>
        <p:nvPicPr>
          <p:cNvPr id="65541" name="Picture 5" descr="Screen Shot 2018-04-26 at 12.52.14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930400"/>
            <a:ext cx="4106863" cy="477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2" name="Rectangle 7"/>
          <p:cNvSpPr>
            <a:spLocks noChangeArrowheads="1"/>
          </p:cNvSpPr>
          <p:nvPr/>
        </p:nvSpPr>
        <p:spPr bwMode="auto">
          <a:xfrm>
            <a:off x="1371600" y="2133600"/>
            <a:ext cx="228441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565150" indent="-565150" algn="ctr">
              <a:lnSpc>
                <a:spcPct val="90000"/>
              </a:lnSpc>
            </a:pPr>
            <a:r>
              <a:rPr lang="en-US"/>
              <a:t>n </a:t>
            </a:r>
            <a:r>
              <a:rPr lang="en-US" sz="1400" b="1">
                <a:solidFill>
                  <a:srgbClr val="006600"/>
                </a:solidFill>
              </a:rPr>
              <a:t>H</a:t>
            </a:r>
            <a:r>
              <a:rPr lang="en-US" sz="1400" b="1" baseline="-25000">
                <a:solidFill>
                  <a:srgbClr val="006600"/>
                </a:solidFill>
              </a:rPr>
              <a:t>2</a:t>
            </a:r>
            <a:r>
              <a:rPr lang="en-US" sz="1400" b="1">
                <a:solidFill>
                  <a:srgbClr val="006600"/>
                </a:solidFill>
              </a:rPr>
              <a:t>(g)</a:t>
            </a:r>
            <a:r>
              <a:rPr lang="en-US"/>
              <a:t> = </a:t>
            </a:r>
            <a:r>
              <a:rPr lang="en-US">
                <a:solidFill>
                  <a:srgbClr val="006600"/>
                </a:solidFill>
              </a:rPr>
              <a:t>P</a:t>
            </a:r>
            <a:r>
              <a:rPr lang="en-US">
                <a:solidFill>
                  <a:srgbClr val="3366FF"/>
                </a:solidFill>
              </a:rPr>
              <a:t>V</a:t>
            </a:r>
            <a:r>
              <a:rPr lang="en-US">
                <a:solidFill>
                  <a:srgbClr val="3365FB"/>
                </a:solidFill>
              </a:rPr>
              <a:t> </a:t>
            </a:r>
            <a:r>
              <a:rPr lang="en-US"/>
              <a:t>/ </a:t>
            </a:r>
            <a:r>
              <a:rPr lang="en-US">
                <a:solidFill>
                  <a:srgbClr val="990000"/>
                </a:solidFill>
              </a:rPr>
              <a:t>R</a:t>
            </a:r>
            <a:r>
              <a:rPr lang="en-US">
                <a:solidFill>
                  <a:srgbClr val="FF0000"/>
                </a:solidFill>
              </a:rPr>
              <a:t>T</a:t>
            </a:r>
          </a:p>
        </p:txBody>
      </p:sp>
      <p:sp>
        <p:nvSpPr>
          <p:cNvPr id="65543" name="Rectangle 8"/>
          <p:cNvSpPr>
            <a:spLocks noChangeArrowheads="1"/>
          </p:cNvSpPr>
          <p:nvPr/>
        </p:nvSpPr>
        <p:spPr bwMode="auto">
          <a:xfrm>
            <a:off x="304800" y="2665413"/>
            <a:ext cx="4572000"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65150" indent="-565150">
              <a:lnSpc>
                <a:spcPct val="90000"/>
              </a:lnSpc>
            </a:pPr>
            <a:r>
              <a:rPr lang="en-US" b="1">
                <a:solidFill>
                  <a:srgbClr val="3366FF"/>
                </a:solidFill>
              </a:rPr>
              <a:t>V = experimental volume (mL</a:t>
            </a:r>
            <a:r>
              <a:rPr lang="en-US" b="1">
                <a:solidFill>
                  <a:srgbClr val="3366FF"/>
                </a:solidFill>
                <a:sym typeface="Symbol" charset="0"/>
              </a:rPr>
              <a:t> L)</a:t>
            </a:r>
          </a:p>
        </p:txBody>
      </p:sp>
      <p:sp>
        <p:nvSpPr>
          <p:cNvPr id="10" name="TextBox 9"/>
          <p:cNvSpPr txBox="1"/>
          <p:nvPr/>
        </p:nvSpPr>
        <p:spPr>
          <a:xfrm>
            <a:off x="7696200" y="2895600"/>
            <a:ext cx="914400" cy="230188"/>
          </a:xfrm>
          <a:prstGeom prst="rect">
            <a:avLst/>
          </a:prstGeom>
          <a:solidFill>
            <a:schemeClr val="tx2">
              <a:lumMod val="40000"/>
              <a:lumOff val="60000"/>
              <a:alpha val="42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90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1143000" y="-76200"/>
            <a:ext cx="7467600" cy="1219200"/>
          </a:xfrm>
        </p:spPr>
        <p:txBody>
          <a:bodyPr lIns="90487" tIns="44450" rIns="90487" bIns="44450" anchor="b"/>
          <a:lstStyle/>
          <a:p>
            <a:pPr eaLnBrk="1" hangingPunct="1"/>
            <a:r>
              <a:rPr lang="en-US" sz="3600" i="1">
                <a:latin typeface="Calibri" charset="0"/>
                <a:ea typeface="ＭＳ Ｐゴシック" charset="0"/>
                <a:cs typeface="ＭＳ Ｐゴシック" charset="0"/>
              </a:rPr>
              <a:t/>
            </a:r>
            <a:br>
              <a:rPr lang="en-US" sz="3600" i="1">
                <a:latin typeface="Calibri" charset="0"/>
                <a:ea typeface="ＭＳ Ｐゴシック" charset="0"/>
                <a:cs typeface="ＭＳ Ｐゴシック" charset="0"/>
              </a:rPr>
            </a:br>
            <a:r>
              <a:rPr lang="en-US" i="1">
                <a:latin typeface="Calibri" charset="0"/>
                <a:ea typeface="ＭＳ Ｐゴシック" charset="0"/>
                <a:cs typeface="ＭＳ Ｐゴシック" charset="0"/>
              </a:rPr>
              <a:t/>
            </a:r>
            <a:br>
              <a:rPr lang="en-US" i="1">
                <a:latin typeface="Calibri" charset="0"/>
                <a:ea typeface="ＭＳ Ｐゴシック" charset="0"/>
                <a:cs typeface="ＭＳ Ｐゴシック" charset="0"/>
              </a:rPr>
            </a:br>
            <a:r>
              <a:rPr lang="en-US" sz="3600" i="1">
                <a:latin typeface="Calibri" charset="0"/>
                <a:ea typeface="ＭＳ Ｐゴシック" charset="0"/>
                <a:cs typeface="ＭＳ Ｐゴシック" charset="0"/>
              </a:rPr>
              <a:t>Moles : Ideal Gas Law</a:t>
            </a:r>
            <a:br>
              <a:rPr lang="en-US" sz="3600" i="1">
                <a:latin typeface="Calibri" charset="0"/>
                <a:ea typeface="ＭＳ Ｐゴシック" charset="0"/>
                <a:cs typeface="ＭＳ Ｐゴシック" charset="0"/>
              </a:rPr>
            </a:br>
            <a:r>
              <a:rPr lang="en-US" sz="2800">
                <a:latin typeface="Arial" charset="0"/>
                <a:ea typeface="ＭＳ Ｐゴシック" charset="0"/>
                <a:cs typeface="Arial" charset="0"/>
              </a:rPr>
              <a:t>(Part I: Zinc Calculation Example)</a:t>
            </a:r>
            <a:r>
              <a:rPr lang="en-US" sz="2800" i="1">
                <a:latin typeface="Calibri" charset="0"/>
                <a:ea typeface="ＭＳ Ｐゴシック" charset="0"/>
                <a:cs typeface="ＭＳ Ｐゴシック" charset="0"/>
              </a:rPr>
              <a:t> </a:t>
            </a:r>
            <a:endParaRPr lang="en-US" sz="2800">
              <a:latin typeface="Calibri" charset="0"/>
              <a:ea typeface="ＭＳ Ｐゴシック" charset="0"/>
              <a:cs typeface="ＭＳ Ｐゴシック" charset="0"/>
            </a:endParaRPr>
          </a:p>
        </p:txBody>
      </p:sp>
      <p:sp>
        <p:nvSpPr>
          <p:cNvPr id="67587" name="Text Box 6"/>
          <p:cNvSpPr txBox="1">
            <a:spLocks noChangeArrowheads="1"/>
          </p:cNvSpPr>
          <p:nvPr/>
        </p:nvSpPr>
        <p:spPr bwMode="auto">
          <a:xfrm>
            <a:off x="1066800" y="11430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Zn(s) </a:t>
            </a:r>
            <a:r>
              <a:rPr lang="en-US" sz="3200"/>
              <a:t>+ 2HCl(aq) </a:t>
            </a:r>
            <a:r>
              <a:rPr lang="en-US" sz="3200">
                <a:sym typeface="Symbol" charset="0"/>
              </a:rPr>
              <a:t> </a:t>
            </a:r>
            <a:r>
              <a:rPr lang="en-US" sz="3200"/>
              <a:t>ZnCl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sp>
        <p:nvSpPr>
          <p:cNvPr id="5" name="Rectangle 4"/>
          <p:cNvSpPr/>
          <p:nvPr/>
        </p:nvSpPr>
        <p:spPr>
          <a:xfrm>
            <a:off x="152400" y="5724525"/>
            <a:ext cx="4368800" cy="461963"/>
          </a:xfrm>
          <a:prstGeom prst="rect">
            <a:avLst/>
          </a:prstGeom>
        </p:spPr>
        <p:txBody>
          <a:bodyPr wrap="none">
            <a:spAutoFit/>
          </a:bodyPr>
          <a:lstStyle/>
          <a:p>
            <a:pPr eaLnBrk="0" hangingPunct="0"/>
            <a:r>
              <a:rPr lang="en-US" b="1">
                <a:solidFill>
                  <a:srgbClr val="990000"/>
                </a:solidFill>
                <a:latin typeface="Times" charset="0"/>
              </a:rPr>
              <a:t>R</a:t>
            </a:r>
            <a:r>
              <a:rPr lang="en-US">
                <a:solidFill>
                  <a:srgbClr val="990000"/>
                </a:solidFill>
                <a:latin typeface="Times" charset="0"/>
              </a:rPr>
              <a:t> =</a:t>
            </a:r>
            <a:r>
              <a:rPr lang="en-US" b="1">
                <a:solidFill>
                  <a:srgbClr val="990000"/>
                </a:solidFill>
                <a:latin typeface="Times" charset="0"/>
              </a:rPr>
              <a:t> </a:t>
            </a:r>
            <a:r>
              <a:rPr lang="en-US" b="1">
                <a:solidFill>
                  <a:srgbClr val="7F7F7F"/>
                </a:solidFill>
                <a:latin typeface="Times" charset="0"/>
              </a:rPr>
              <a:t>0.082057338</a:t>
            </a:r>
            <a:r>
              <a:rPr lang="en-US" b="1">
                <a:solidFill>
                  <a:srgbClr val="990000"/>
                </a:solidFill>
                <a:latin typeface="Times" charset="0"/>
              </a:rPr>
              <a:t> </a:t>
            </a:r>
            <a:r>
              <a:rPr lang="en-US">
                <a:solidFill>
                  <a:srgbClr val="990000"/>
                </a:solidFill>
                <a:latin typeface="Times" charset="0"/>
              </a:rPr>
              <a:t>L atm K</a:t>
            </a:r>
            <a:r>
              <a:rPr lang="en-US" baseline="30000">
                <a:solidFill>
                  <a:srgbClr val="990000"/>
                </a:solidFill>
                <a:latin typeface="Times" charset="0"/>
              </a:rPr>
              <a:t>−1</a:t>
            </a:r>
            <a:r>
              <a:rPr lang="en-US">
                <a:solidFill>
                  <a:srgbClr val="990000"/>
                </a:solidFill>
                <a:latin typeface="Times" charset="0"/>
              </a:rPr>
              <a:t> mol</a:t>
            </a:r>
            <a:r>
              <a:rPr lang="en-US" baseline="30000">
                <a:solidFill>
                  <a:srgbClr val="990000"/>
                </a:solidFill>
                <a:latin typeface="Times" charset="0"/>
              </a:rPr>
              <a:t>−1 </a:t>
            </a:r>
            <a:endParaRPr lang="en-US" baseline="30000">
              <a:latin typeface="Times" charset="0"/>
            </a:endParaRPr>
          </a:p>
        </p:txBody>
      </p:sp>
      <p:pic>
        <p:nvPicPr>
          <p:cNvPr id="67589" name="Picture 5" descr="Screen Shot 2018-04-26 at 12.52.14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84738" y="1930400"/>
            <a:ext cx="4106862" cy="477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0" name="Rectangle 7"/>
          <p:cNvSpPr>
            <a:spLocks noChangeArrowheads="1"/>
          </p:cNvSpPr>
          <p:nvPr/>
        </p:nvSpPr>
        <p:spPr bwMode="auto">
          <a:xfrm>
            <a:off x="1371600" y="2133600"/>
            <a:ext cx="228441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565150" indent="-565150" algn="ctr">
              <a:lnSpc>
                <a:spcPct val="90000"/>
              </a:lnSpc>
            </a:pPr>
            <a:r>
              <a:rPr lang="en-US"/>
              <a:t>n </a:t>
            </a:r>
            <a:r>
              <a:rPr lang="en-US" sz="1400" b="1">
                <a:solidFill>
                  <a:srgbClr val="006600"/>
                </a:solidFill>
              </a:rPr>
              <a:t>H</a:t>
            </a:r>
            <a:r>
              <a:rPr lang="en-US" sz="1400" b="1" baseline="-25000">
                <a:solidFill>
                  <a:srgbClr val="006600"/>
                </a:solidFill>
              </a:rPr>
              <a:t>2</a:t>
            </a:r>
            <a:r>
              <a:rPr lang="en-US" sz="1400" b="1">
                <a:solidFill>
                  <a:srgbClr val="006600"/>
                </a:solidFill>
              </a:rPr>
              <a:t>(g)</a:t>
            </a:r>
            <a:r>
              <a:rPr lang="en-US"/>
              <a:t> = </a:t>
            </a:r>
            <a:r>
              <a:rPr lang="en-US">
                <a:solidFill>
                  <a:srgbClr val="006600"/>
                </a:solidFill>
              </a:rPr>
              <a:t>P</a:t>
            </a:r>
            <a:r>
              <a:rPr lang="en-US">
                <a:solidFill>
                  <a:srgbClr val="3366FF"/>
                </a:solidFill>
              </a:rPr>
              <a:t>V</a:t>
            </a:r>
            <a:r>
              <a:rPr lang="en-US">
                <a:solidFill>
                  <a:srgbClr val="3365FB"/>
                </a:solidFill>
              </a:rPr>
              <a:t> </a:t>
            </a:r>
            <a:r>
              <a:rPr lang="en-US"/>
              <a:t>/ </a:t>
            </a:r>
            <a:r>
              <a:rPr lang="en-US">
                <a:solidFill>
                  <a:srgbClr val="990000"/>
                </a:solidFill>
              </a:rPr>
              <a:t>R</a:t>
            </a:r>
            <a:r>
              <a:rPr lang="en-US">
                <a:solidFill>
                  <a:srgbClr val="FF0000"/>
                </a:solidFill>
              </a:rPr>
              <a:t>T</a:t>
            </a:r>
          </a:p>
        </p:txBody>
      </p:sp>
      <p:sp>
        <p:nvSpPr>
          <p:cNvPr id="67591" name="Rectangle 8"/>
          <p:cNvSpPr>
            <a:spLocks noChangeArrowheads="1"/>
          </p:cNvSpPr>
          <p:nvPr/>
        </p:nvSpPr>
        <p:spPr bwMode="auto">
          <a:xfrm>
            <a:off x="304800" y="2665413"/>
            <a:ext cx="4572000"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65150" indent="-565150">
              <a:lnSpc>
                <a:spcPct val="90000"/>
              </a:lnSpc>
            </a:pPr>
            <a:r>
              <a:rPr lang="en-US" b="1">
                <a:solidFill>
                  <a:srgbClr val="3366FF"/>
                </a:solidFill>
              </a:rPr>
              <a:t>V = experimental volume (mL</a:t>
            </a:r>
            <a:r>
              <a:rPr lang="en-US" b="1">
                <a:solidFill>
                  <a:srgbClr val="3366FF"/>
                </a:solidFill>
                <a:sym typeface="Symbol" charset="0"/>
              </a:rPr>
              <a:t> L)</a:t>
            </a:r>
          </a:p>
        </p:txBody>
      </p:sp>
      <p:sp>
        <p:nvSpPr>
          <p:cNvPr id="10" name="TextBox 9"/>
          <p:cNvSpPr txBox="1"/>
          <p:nvPr/>
        </p:nvSpPr>
        <p:spPr>
          <a:xfrm>
            <a:off x="7696200" y="2895600"/>
            <a:ext cx="914400" cy="230188"/>
          </a:xfrm>
          <a:prstGeom prst="rect">
            <a:avLst/>
          </a:prstGeom>
          <a:solidFill>
            <a:schemeClr val="tx2">
              <a:lumMod val="40000"/>
              <a:lumOff val="60000"/>
              <a:alpha val="42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900"/>
          </a:p>
        </p:txBody>
      </p:sp>
      <p:sp>
        <p:nvSpPr>
          <p:cNvPr id="67593" name="Rectangle 10"/>
          <p:cNvSpPr>
            <a:spLocks noChangeArrowheads="1"/>
          </p:cNvSpPr>
          <p:nvPr/>
        </p:nvSpPr>
        <p:spPr bwMode="auto">
          <a:xfrm>
            <a:off x="304800" y="3657600"/>
            <a:ext cx="4572000"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65150" indent="-565150">
              <a:lnSpc>
                <a:spcPct val="90000"/>
              </a:lnSpc>
            </a:pPr>
            <a:r>
              <a:rPr lang="en-US" b="1">
                <a:solidFill>
                  <a:srgbClr val="FF0000"/>
                </a:solidFill>
              </a:rPr>
              <a:t>T = experimental temperature (</a:t>
            </a:r>
            <a:r>
              <a:rPr lang="en-US" b="1" baseline="30000">
                <a:solidFill>
                  <a:srgbClr val="FF0000"/>
                </a:solidFill>
              </a:rPr>
              <a:t>o</a:t>
            </a:r>
            <a:r>
              <a:rPr lang="en-US" b="1">
                <a:solidFill>
                  <a:srgbClr val="FF0000"/>
                </a:solidFill>
              </a:rPr>
              <a:t>C </a:t>
            </a:r>
            <a:r>
              <a:rPr lang="en-US" b="1">
                <a:solidFill>
                  <a:srgbClr val="FF0000"/>
                </a:solidFill>
                <a:sym typeface="Symbol" charset="0"/>
              </a:rPr>
              <a:t> K)</a:t>
            </a:r>
            <a:endParaRPr lang="en-US" b="1">
              <a:solidFill>
                <a:srgbClr val="FF0000"/>
              </a:solidFill>
            </a:endParaRPr>
          </a:p>
        </p:txBody>
      </p:sp>
      <p:sp>
        <p:nvSpPr>
          <p:cNvPr id="67594" name="TextBox 11"/>
          <p:cNvSpPr txBox="1">
            <a:spLocks noChangeArrowheads="1"/>
          </p:cNvSpPr>
          <p:nvPr/>
        </p:nvSpPr>
        <p:spPr bwMode="auto">
          <a:xfrm>
            <a:off x="7696200" y="3125788"/>
            <a:ext cx="914400" cy="231775"/>
          </a:xfrm>
          <a:prstGeom prst="rect">
            <a:avLst/>
          </a:prstGeom>
          <a:solidFill>
            <a:srgbClr val="FF0000">
              <a:alpha val="4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90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1143000" y="-76200"/>
            <a:ext cx="7467600" cy="1219200"/>
          </a:xfrm>
        </p:spPr>
        <p:txBody>
          <a:bodyPr lIns="90487" tIns="44450" rIns="90487" bIns="44450" anchor="b"/>
          <a:lstStyle/>
          <a:p>
            <a:pPr eaLnBrk="1" hangingPunct="1"/>
            <a:r>
              <a:rPr lang="en-US" sz="3600" i="1">
                <a:latin typeface="Calibri" charset="0"/>
                <a:ea typeface="ＭＳ Ｐゴシック" charset="0"/>
                <a:cs typeface="ＭＳ Ｐゴシック" charset="0"/>
              </a:rPr>
              <a:t/>
            </a:r>
            <a:br>
              <a:rPr lang="en-US" sz="3600" i="1">
                <a:latin typeface="Calibri" charset="0"/>
                <a:ea typeface="ＭＳ Ｐゴシック" charset="0"/>
                <a:cs typeface="ＭＳ Ｐゴシック" charset="0"/>
              </a:rPr>
            </a:br>
            <a:r>
              <a:rPr lang="en-US" i="1">
                <a:latin typeface="Calibri" charset="0"/>
                <a:ea typeface="ＭＳ Ｐゴシック" charset="0"/>
                <a:cs typeface="ＭＳ Ｐゴシック" charset="0"/>
              </a:rPr>
              <a:t/>
            </a:r>
            <a:br>
              <a:rPr lang="en-US" i="1">
                <a:latin typeface="Calibri" charset="0"/>
                <a:ea typeface="ＭＳ Ｐゴシック" charset="0"/>
                <a:cs typeface="ＭＳ Ｐゴシック" charset="0"/>
              </a:rPr>
            </a:br>
            <a:r>
              <a:rPr lang="en-US" sz="3600" i="1">
                <a:latin typeface="Calibri" charset="0"/>
                <a:ea typeface="ＭＳ Ｐゴシック" charset="0"/>
                <a:cs typeface="ＭＳ Ｐゴシック" charset="0"/>
              </a:rPr>
              <a:t>Moles : Ideal Gas Law</a:t>
            </a:r>
            <a:br>
              <a:rPr lang="en-US" sz="3600" i="1">
                <a:latin typeface="Calibri" charset="0"/>
                <a:ea typeface="ＭＳ Ｐゴシック" charset="0"/>
                <a:cs typeface="ＭＳ Ｐゴシック" charset="0"/>
              </a:rPr>
            </a:br>
            <a:r>
              <a:rPr lang="en-US" sz="2800">
                <a:latin typeface="Arial" charset="0"/>
                <a:ea typeface="ＭＳ Ｐゴシック" charset="0"/>
                <a:cs typeface="Arial" charset="0"/>
              </a:rPr>
              <a:t>(Part I: Zinc Calculation Example)</a:t>
            </a:r>
            <a:r>
              <a:rPr lang="en-US" sz="2800" i="1">
                <a:latin typeface="Calibri" charset="0"/>
                <a:ea typeface="ＭＳ Ｐゴシック" charset="0"/>
                <a:cs typeface="ＭＳ Ｐゴシック" charset="0"/>
              </a:rPr>
              <a:t> </a:t>
            </a:r>
            <a:endParaRPr lang="en-US" sz="2800">
              <a:latin typeface="Calibri" charset="0"/>
              <a:ea typeface="ＭＳ Ｐゴシック" charset="0"/>
              <a:cs typeface="ＭＳ Ｐゴシック" charset="0"/>
            </a:endParaRPr>
          </a:p>
        </p:txBody>
      </p:sp>
      <p:sp>
        <p:nvSpPr>
          <p:cNvPr id="69635" name="Text Box 6"/>
          <p:cNvSpPr txBox="1">
            <a:spLocks noChangeArrowheads="1"/>
          </p:cNvSpPr>
          <p:nvPr/>
        </p:nvSpPr>
        <p:spPr bwMode="auto">
          <a:xfrm>
            <a:off x="1066800" y="11430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Zn(s) </a:t>
            </a:r>
            <a:r>
              <a:rPr lang="en-US" sz="3200"/>
              <a:t>+ 2HCl(aq) </a:t>
            </a:r>
            <a:r>
              <a:rPr lang="en-US" sz="3200">
                <a:sym typeface="Symbol" charset="0"/>
              </a:rPr>
              <a:t> </a:t>
            </a:r>
            <a:r>
              <a:rPr lang="en-US" sz="3200"/>
              <a:t>ZnCl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sp>
        <p:nvSpPr>
          <p:cNvPr id="5" name="Rectangle 4"/>
          <p:cNvSpPr/>
          <p:nvPr/>
        </p:nvSpPr>
        <p:spPr>
          <a:xfrm>
            <a:off x="152400" y="5724525"/>
            <a:ext cx="4368800" cy="461963"/>
          </a:xfrm>
          <a:prstGeom prst="rect">
            <a:avLst/>
          </a:prstGeom>
        </p:spPr>
        <p:txBody>
          <a:bodyPr wrap="none">
            <a:spAutoFit/>
          </a:bodyPr>
          <a:lstStyle/>
          <a:p>
            <a:pPr eaLnBrk="0" hangingPunct="0"/>
            <a:r>
              <a:rPr lang="en-US" b="1">
                <a:solidFill>
                  <a:srgbClr val="990000"/>
                </a:solidFill>
                <a:latin typeface="Times" charset="0"/>
              </a:rPr>
              <a:t>R</a:t>
            </a:r>
            <a:r>
              <a:rPr lang="en-US">
                <a:solidFill>
                  <a:srgbClr val="990000"/>
                </a:solidFill>
                <a:latin typeface="Times" charset="0"/>
              </a:rPr>
              <a:t> =</a:t>
            </a:r>
            <a:r>
              <a:rPr lang="en-US" b="1">
                <a:solidFill>
                  <a:srgbClr val="990000"/>
                </a:solidFill>
                <a:latin typeface="Times" charset="0"/>
              </a:rPr>
              <a:t> </a:t>
            </a:r>
            <a:r>
              <a:rPr lang="en-US" b="1">
                <a:solidFill>
                  <a:srgbClr val="7F7F7F"/>
                </a:solidFill>
                <a:latin typeface="Times" charset="0"/>
              </a:rPr>
              <a:t>0.082057338</a:t>
            </a:r>
            <a:r>
              <a:rPr lang="en-US" b="1">
                <a:solidFill>
                  <a:srgbClr val="990000"/>
                </a:solidFill>
                <a:latin typeface="Times" charset="0"/>
              </a:rPr>
              <a:t> </a:t>
            </a:r>
            <a:r>
              <a:rPr lang="en-US">
                <a:solidFill>
                  <a:srgbClr val="990000"/>
                </a:solidFill>
                <a:latin typeface="Times" charset="0"/>
              </a:rPr>
              <a:t>L atm K</a:t>
            </a:r>
            <a:r>
              <a:rPr lang="en-US" baseline="30000">
                <a:solidFill>
                  <a:srgbClr val="990000"/>
                </a:solidFill>
                <a:latin typeface="Times" charset="0"/>
              </a:rPr>
              <a:t>−1</a:t>
            </a:r>
            <a:r>
              <a:rPr lang="en-US">
                <a:solidFill>
                  <a:srgbClr val="990000"/>
                </a:solidFill>
                <a:latin typeface="Times" charset="0"/>
              </a:rPr>
              <a:t> mol</a:t>
            </a:r>
            <a:r>
              <a:rPr lang="en-US" baseline="30000">
                <a:solidFill>
                  <a:srgbClr val="990000"/>
                </a:solidFill>
                <a:latin typeface="Times" charset="0"/>
              </a:rPr>
              <a:t>−1 </a:t>
            </a:r>
            <a:endParaRPr lang="en-US" baseline="30000">
              <a:latin typeface="Times" charset="0"/>
            </a:endParaRPr>
          </a:p>
        </p:txBody>
      </p:sp>
      <p:pic>
        <p:nvPicPr>
          <p:cNvPr id="69637" name="Picture 5" descr="Screen Shot 2018-04-26 at 12.52.14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930400"/>
            <a:ext cx="4106863" cy="477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8" name="Rectangle 7"/>
          <p:cNvSpPr>
            <a:spLocks noChangeArrowheads="1"/>
          </p:cNvSpPr>
          <p:nvPr/>
        </p:nvSpPr>
        <p:spPr bwMode="auto">
          <a:xfrm>
            <a:off x="1371600" y="2133600"/>
            <a:ext cx="228441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565150" indent="-565150" algn="ctr">
              <a:lnSpc>
                <a:spcPct val="90000"/>
              </a:lnSpc>
            </a:pPr>
            <a:r>
              <a:rPr lang="en-US"/>
              <a:t>n </a:t>
            </a:r>
            <a:r>
              <a:rPr lang="en-US" sz="1400" b="1">
                <a:solidFill>
                  <a:srgbClr val="006600"/>
                </a:solidFill>
              </a:rPr>
              <a:t>H</a:t>
            </a:r>
            <a:r>
              <a:rPr lang="en-US" sz="1400" b="1" baseline="-25000">
                <a:solidFill>
                  <a:srgbClr val="006600"/>
                </a:solidFill>
              </a:rPr>
              <a:t>2</a:t>
            </a:r>
            <a:r>
              <a:rPr lang="en-US" sz="1400" b="1">
                <a:solidFill>
                  <a:srgbClr val="006600"/>
                </a:solidFill>
              </a:rPr>
              <a:t>(g)</a:t>
            </a:r>
            <a:r>
              <a:rPr lang="en-US"/>
              <a:t> = </a:t>
            </a:r>
            <a:r>
              <a:rPr lang="en-US">
                <a:solidFill>
                  <a:srgbClr val="006600"/>
                </a:solidFill>
              </a:rPr>
              <a:t>P</a:t>
            </a:r>
            <a:r>
              <a:rPr lang="en-US">
                <a:solidFill>
                  <a:srgbClr val="3366FF"/>
                </a:solidFill>
              </a:rPr>
              <a:t>V</a:t>
            </a:r>
            <a:r>
              <a:rPr lang="en-US">
                <a:solidFill>
                  <a:srgbClr val="3365FB"/>
                </a:solidFill>
              </a:rPr>
              <a:t> </a:t>
            </a:r>
            <a:r>
              <a:rPr lang="en-US"/>
              <a:t>/ </a:t>
            </a:r>
            <a:r>
              <a:rPr lang="en-US">
                <a:solidFill>
                  <a:srgbClr val="990000"/>
                </a:solidFill>
              </a:rPr>
              <a:t>R</a:t>
            </a:r>
            <a:r>
              <a:rPr lang="en-US">
                <a:solidFill>
                  <a:srgbClr val="FF0000"/>
                </a:solidFill>
              </a:rPr>
              <a:t>T</a:t>
            </a:r>
          </a:p>
        </p:txBody>
      </p:sp>
      <p:sp>
        <p:nvSpPr>
          <p:cNvPr id="69639" name="Rectangle 8"/>
          <p:cNvSpPr>
            <a:spLocks noChangeArrowheads="1"/>
          </p:cNvSpPr>
          <p:nvPr/>
        </p:nvSpPr>
        <p:spPr bwMode="auto">
          <a:xfrm>
            <a:off x="304800" y="2665413"/>
            <a:ext cx="4572000"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65150" indent="-565150">
              <a:lnSpc>
                <a:spcPct val="90000"/>
              </a:lnSpc>
            </a:pPr>
            <a:r>
              <a:rPr lang="en-US" b="1">
                <a:solidFill>
                  <a:srgbClr val="3366FF"/>
                </a:solidFill>
              </a:rPr>
              <a:t>V = experimental volume (mL</a:t>
            </a:r>
            <a:r>
              <a:rPr lang="en-US" b="1">
                <a:solidFill>
                  <a:srgbClr val="3366FF"/>
                </a:solidFill>
                <a:sym typeface="Symbol" charset="0"/>
              </a:rPr>
              <a:t> L)</a:t>
            </a:r>
          </a:p>
        </p:txBody>
      </p:sp>
      <p:sp>
        <p:nvSpPr>
          <p:cNvPr id="69640" name="Rectangle 10"/>
          <p:cNvSpPr>
            <a:spLocks noChangeArrowheads="1"/>
          </p:cNvSpPr>
          <p:nvPr/>
        </p:nvSpPr>
        <p:spPr bwMode="auto">
          <a:xfrm>
            <a:off x="304800" y="4210050"/>
            <a:ext cx="4572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65150" indent="-565150">
              <a:lnSpc>
                <a:spcPct val="90000"/>
              </a:lnSpc>
            </a:pPr>
            <a:r>
              <a:rPr lang="en-US" b="1">
                <a:solidFill>
                  <a:srgbClr val="006600"/>
                </a:solidFill>
              </a:rPr>
              <a:t>P </a:t>
            </a:r>
            <a:r>
              <a:rPr lang="en-US" sz="1800" b="1">
                <a:solidFill>
                  <a:srgbClr val="006600"/>
                </a:solidFill>
              </a:rPr>
              <a:t>H</a:t>
            </a:r>
            <a:r>
              <a:rPr lang="en-US" sz="1800" b="1" baseline="-25000">
                <a:solidFill>
                  <a:srgbClr val="006600"/>
                </a:solidFill>
              </a:rPr>
              <a:t>2</a:t>
            </a:r>
            <a:r>
              <a:rPr lang="en-US" sz="1800" b="1">
                <a:solidFill>
                  <a:srgbClr val="006600"/>
                </a:solidFill>
              </a:rPr>
              <a:t>(g)</a:t>
            </a:r>
            <a:r>
              <a:rPr lang="en-US" b="1">
                <a:solidFill>
                  <a:srgbClr val="006600"/>
                </a:solidFill>
              </a:rPr>
              <a:t> = pressure of H</a:t>
            </a:r>
            <a:r>
              <a:rPr lang="en-US" b="1" baseline="-25000">
                <a:solidFill>
                  <a:srgbClr val="006600"/>
                </a:solidFill>
              </a:rPr>
              <a:t>2</a:t>
            </a:r>
            <a:r>
              <a:rPr lang="en-US" b="1">
                <a:solidFill>
                  <a:srgbClr val="006600"/>
                </a:solidFill>
              </a:rPr>
              <a:t>(g) in atm (mm </a:t>
            </a:r>
            <a:r>
              <a:rPr lang="en-US" sz="1800" b="1">
                <a:solidFill>
                  <a:srgbClr val="006600"/>
                </a:solidFill>
              </a:rPr>
              <a:t>Hg</a:t>
            </a:r>
            <a:r>
              <a:rPr lang="en-US" b="1">
                <a:solidFill>
                  <a:srgbClr val="006600"/>
                </a:solidFill>
              </a:rPr>
              <a:t> </a:t>
            </a:r>
            <a:r>
              <a:rPr lang="en-US" b="1">
                <a:solidFill>
                  <a:srgbClr val="963241"/>
                </a:solidFill>
                <a:sym typeface="Symbol" charset="0"/>
              </a:rPr>
              <a:t></a:t>
            </a:r>
            <a:r>
              <a:rPr lang="en-US" b="1">
                <a:solidFill>
                  <a:srgbClr val="006600"/>
                </a:solidFill>
              </a:rPr>
              <a:t> atm)</a:t>
            </a:r>
          </a:p>
          <a:p>
            <a:pPr marL="565150" indent="-565150">
              <a:lnSpc>
                <a:spcPct val="90000"/>
              </a:lnSpc>
            </a:pPr>
            <a:r>
              <a:rPr lang="en-US" b="1">
                <a:solidFill>
                  <a:srgbClr val="006600"/>
                </a:solidFill>
              </a:rPr>
              <a:t>P </a:t>
            </a:r>
            <a:r>
              <a:rPr lang="en-US" sz="1800" b="1">
                <a:solidFill>
                  <a:srgbClr val="006600"/>
                </a:solidFill>
              </a:rPr>
              <a:t>H</a:t>
            </a:r>
            <a:r>
              <a:rPr lang="en-US" sz="1800" b="1" baseline="-25000">
                <a:solidFill>
                  <a:srgbClr val="006600"/>
                </a:solidFill>
              </a:rPr>
              <a:t>2</a:t>
            </a:r>
            <a:r>
              <a:rPr lang="en-US" sz="1800" b="1">
                <a:solidFill>
                  <a:srgbClr val="006600"/>
                </a:solidFill>
              </a:rPr>
              <a:t>(g)</a:t>
            </a:r>
            <a:r>
              <a:rPr lang="en-US" b="1">
                <a:solidFill>
                  <a:srgbClr val="006600"/>
                </a:solidFill>
              </a:rPr>
              <a:t> = </a:t>
            </a:r>
            <a:r>
              <a:rPr lang="en-US" b="1">
                <a:solidFill>
                  <a:srgbClr val="231E66"/>
                </a:solidFill>
              </a:rPr>
              <a:t>P </a:t>
            </a:r>
            <a:r>
              <a:rPr lang="en-US" sz="2000" b="1">
                <a:solidFill>
                  <a:srgbClr val="231E66"/>
                </a:solidFill>
              </a:rPr>
              <a:t>Total </a:t>
            </a:r>
            <a:r>
              <a:rPr lang="en-US" b="1">
                <a:solidFill>
                  <a:srgbClr val="231E66"/>
                </a:solidFill>
              </a:rPr>
              <a:t>(</a:t>
            </a:r>
            <a:r>
              <a:rPr lang="en-US" sz="1800" b="1">
                <a:solidFill>
                  <a:srgbClr val="231E66"/>
                </a:solidFill>
              </a:rPr>
              <a:t>barometric)</a:t>
            </a:r>
            <a:r>
              <a:rPr lang="en-US" b="1">
                <a:solidFill>
                  <a:srgbClr val="231E66"/>
                </a:solidFill>
              </a:rPr>
              <a:t>  </a:t>
            </a:r>
            <a:r>
              <a:rPr lang="en-US">
                <a:solidFill>
                  <a:srgbClr val="231E66"/>
                </a:solidFill>
              </a:rPr>
              <a:t>-</a:t>
            </a:r>
            <a:r>
              <a:rPr lang="en-US" b="1">
                <a:solidFill>
                  <a:srgbClr val="231E66"/>
                </a:solidFill>
              </a:rPr>
              <a:t>  P </a:t>
            </a:r>
            <a:r>
              <a:rPr lang="en-US" sz="1800" b="1">
                <a:solidFill>
                  <a:srgbClr val="231E66"/>
                </a:solidFill>
              </a:rPr>
              <a:t>H</a:t>
            </a:r>
            <a:r>
              <a:rPr lang="en-US" sz="1800" b="1" baseline="-25000">
                <a:solidFill>
                  <a:srgbClr val="231E66"/>
                </a:solidFill>
              </a:rPr>
              <a:t>2</a:t>
            </a:r>
            <a:r>
              <a:rPr lang="en-US" sz="1800" b="1">
                <a:solidFill>
                  <a:srgbClr val="231E66"/>
                </a:solidFill>
              </a:rPr>
              <a:t>O (g)</a:t>
            </a:r>
            <a:r>
              <a:rPr lang="en-US" b="1">
                <a:solidFill>
                  <a:srgbClr val="006600"/>
                </a:solidFill>
              </a:rPr>
              <a:t> </a:t>
            </a:r>
            <a:r>
              <a:rPr lang="en-US" sz="1800" b="1">
                <a:solidFill>
                  <a:srgbClr val="000090"/>
                </a:solidFill>
              </a:rPr>
              <a:t>[</a:t>
            </a:r>
            <a:r>
              <a:rPr lang="en-US" sz="1800" b="1" i="1">
                <a:solidFill>
                  <a:srgbClr val="000090"/>
                </a:solidFill>
              </a:rPr>
              <a:t>TABLE</a:t>
            </a:r>
            <a:r>
              <a:rPr lang="en-US" sz="1800" b="1">
                <a:solidFill>
                  <a:srgbClr val="000090"/>
                </a:solidFill>
              </a:rPr>
              <a:t>]</a:t>
            </a:r>
            <a:r>
              <a:rPr lang="en-US">
                <a:solidFill>
                  <a:srgbClr val="231E66"/>
                </a:solidFill>
              </a:rPr>
              <a:t> -</a:t>
            </a:r>
            <a:r>
              <a:rPr lang="en-US" b="1">
                <a:solidFill>
                  <a:srgbClr val="231E66"/>
                </a:solidFill>
              </a:rPr>
              <a:t>  P </a:t>
            </a:r>
            <a:r>
              <a:rPr lang="en-US" sz="1800" b="1">
                <a:solidFill>
                  <a:srgbClr val="231E66"/>
                </a:solidFill>
              </a:rPr>
              <a:t>HCl (g)</a:t>
            </a:r>
            <a:r>
              <a:rPr lang="en-US" b="1">
                <a:solidFill>
                  <a:srgbClr val="006600"/>
                </a:solidFill>
              </a:rPr>
              <a:t> </a:t>
            </a:r>
            <a:endParaRPr lang="en-US" sz="1800" b="1">
              <a:solidFill>
                <a:srgbClr val="000090"/>
              </a:solidFill>
            </a:endParaRPr>
          </a:p>
        </p:txBody>
      </p:sp>
      <p:sp>
        <p:nvSpPr>
          <p:cNvPr id="12" name="TextBox 11"/>
          <p:cNvSpPr txBox="1"/>
          <p:nvPr/>
        </p:nvSpPr>
        <p:spPr>
          <a:xfrm>
            <a:off x="7696200" y="3352800"/>
            <a:ext cx="838200" cy="230188"/>
          </a:xfrm>
          <a:prstGeom prst="rect">
            <a:avLst/>
          </a:prstGeom>
          <a:solidFill>
            <a:schemeClr val="accent4">
              <a:lumMod val="60000"/>
              <a:lumOff val="40000"/>
              <a:alpha val="42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900"/>
          </a:p>
        </p:txBody>
      </p:sp>
      <p:sp>
        <p:nvSpPr>
          <p:cNvPr id="13" name="TextBox 12"/>
          <p:cNvSpPr txBox="1"/>
          <p:nvPr/>
        </p:nvSpPr>
        <p:spPr>
          <a:xfrm>
            <a:off x="8153400" y="3581400"/>
            <a:ext cx="533400" cy="230188"/>
          </a:xfrm>
          <a:prstGeom prst="rect">
            <a:avLst/>
          </a:prstGeom>
          <a:solidFill>
            <a:schemeClr val="accent4">
              <a:lumMod val="60000"/>
              <a:lumOff val="40000"/>
              <a:alpha val="42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900"/>
          </a:p>
        </p:txBody>
      </p:sp>
      <p:sp>
        <p:nvSpPr>
          <p:cNvPr id="14" name="TextBox 13"/>
          <p:cNvSpPr txBox="1"/>
          <p:nvPr/>
        </p:nvSpPr>
        <p:spPr>
          <a:xfrm>
            <a:off x="8153400" y="3808413"/>
            <a:ext cx="533400" cy="230187"/>
          </a:xfrm>
          <a:prstGeom prst="rect">
            <a:avLst/>
          </a:prstGeom>
          <a:solidFill>
            <a:schemeClr val="accent4">
              <a:lumMod val="60000"/>
              <a:lumOff val="40000"/>
              <a:alpha val="42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900"/>
          </a:p>
        </p:txBody>
      </p:sp>
      <p:sp>
        <p:nvSpPr>
          <p:cNvPr id="69644" name="Rectangle 14"/>
          <p:cNvSpPr>
            <a:spLocks noChangeArrowheads="1"/>
          </p:cNvSpPr>
          <p:nvPr/>
        </p:nvSpPr>
        <p:spPr bwMode="auto">
          <a:xfrm>
            <a:off x="304800" y="3429000"/>
            <a:ext cx="4572000"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65150" indent="-565150">
              <a:lnSpc>
                <a:spcPct val="90000"/>
              </a:lnSpc>
            </a:pPr>
            <a:r>
              <a:rPr lang="en-US" b="1">
                <a:solidFill>
                  <a:srgbClr val="FF0000"/>
                </a:solidFill>
              </a:rPr>
              <a:t>T = experimental temperature (</a:t>
            </a:r>
            <a:r>
              <a:rPr lang="en-US" b="1" baseline="30000">
                <a:solidFill>
                  <a:srgbClr val="FF0000"/>
                </a:solidFill>
              </a:rPr>
              <a:t>o</a:t>
            </a:r>
            <a:r>
              <a:rPr lang="en-US" b="1">
                <a:solidFill>
                  <a:srgbClr val="FF0000"/>
                </a:solidFill>
              </a:rPr>
              <a:t>C </a:t>
            </a:r>
            <a:r>
              <a:rPr lang="en-US" b="1">
                <a:solidFill>
                  <a:srgbClr val="FF0000"/>
                </a:solidFill>
                <a:sym typeface="Symbol" charset="0"/>
              </a:rPr>
              <a:t> K)</a:t>
            </a:r>
            <a:endParaRPr lang="en-US" b="1">
              <a:solidFill>
                <a:srgbClr val="FF0000"/>
              </a:solidFill>
            </a:endParaRPr>
          </a:p>
        </p:txBody>
      </p:sp>
      <p:sp>
        <p:nvSpPr>
          <p:cNvPr id="17" name="TextBox 16"/>
          <p:cNvSpPr txBox="1"/>
          <p:nvPr/>
        </p:nvSpPr>
        <p:spPr>
          <a:xfrm>
            <a:off x="7696200" y="2895600"/>
            <a:ext cx="914400" cy="230188"/>
          </a:xfrm>
          <a:prstGeom prst="rect">
            <a:avLst/>
          </a:prstGeom>
          <a:solidFill>
            <a:schemeClr val="tx2">
              <a:lumMod val="40000"/>
              <a:lumOff val="60000"/>
              <a:alpha val="42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900"/>
          </a:p>
        </p:txBody>
      </p:sp>
      <p:sp>
        <p:nvSpPr>
          <p:cNvPr id="69646" name="TextBox 18"/>
          <p:cNvSpPr txBox="1">
            <a:spLocks noChangeArrowheads="1"/>
          </p:cNvSpPr>
          <p:nvPr/>
        </p:nvSpPr>
        <p:spPr bwMode="auto">
          <a:xfrm>
            <a:off x="7696200" y="3125788"/>
            <a:ext cx="914400" cy="231775"/>
          </a:xfrm>
          <a:prstGeom prst="rect">
            <a:avLst/>
          </a:prstGeom>
          <a:solidFill>
            <a:srgbClr val="FF0000">
              <a:alpha val="4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90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304800" y="-76200"/>
            <a:ext cx="8610600" cy="1219200"/>
          </a:xfrm>
        </p:spPr>
        <p:txBody>
          <a:bodyPr lIns="90487" tIns="44450" rIns="90487" bIns="44450" anchor="b"/>
          <a:lstStyle/>
          <a:p>
            <a:pPr eaLnBrk="1" hangingPunct="1"/>
            <a:r>
              <a:rPr lang="en-US" sz="3600" i="1">
                <a:latin typeface="Calibri" charset="0"/>
                <a:ea typeface="ＭＳ Ｐゴシック" charset="0"/>
                <a:cs typeface="ＭＳ Ｐゴシック" charset="0"/>
              </a:rPr>
              <a:t/>
            </a:r>
            <a:br>
              <a:rPr lang="en-US" sz="3600" i="1">
                <a:latin typeface="Calibri" charset="0"/>
                <a:ea typeface="ＭＳ Ｐゴシック" charset="0"/>
                <a:cs typeface="ＭＳ Ｐゴシック" charset="0"/>
              </a:rPr>
            </a:br>
            <a:r>
              <a:rPr lang="en-US" i="1">
                <a:latin typeface="Calibri" charset="0"/>
                <a:ea typeface="ＭＳ Ｐゴシック" charset="0"/>
                <a:cs typeface="ＭＳ Ｐゴシック" charset="0"/>
              </a:rPr>
              <a:t/>
            </a:r>
            <a:br>
              <a:rPr lang="en-US" i="1">
                <a:latin typeface="Calibri" charset="0"/>
                <a:ea typeface="ＭＳ Ｐゴシック" charset="0"/>
                <a:cs typeface="ＭＳ Ｐゴシック" charset="0"/>
              </a:rPr>
            </a:br>
            <a:r>
              <a:rPr lang="en-US" sz="3600" i="1">
                <a:latin typeface="Calibri" charset="0"/>
                <a:ea typeface="ＭＳ Ｐゴシック" charset="0"/>
                <a:cs typeface="ＭＳ Ｐゴシック" charset="0"/>
              </a:rPr>
              <a:t>Moles : Ideal Gas Law</a:t>
            </a:r>
            <a:br>
              <a:rPr lang="en-US" sz="3600" i="1">
                <a:latin typeface="Calibri" charset="0"/>
                <a:ea typeface="ＭＳ Ｐゴシック" charset="0"/>
                <a:cs typeface="ＭＳ Ｐゴシック" charset="0"/>
              </a:rPr>
            </a:br>
            <a:r>
              <a:rPr lang="en-US" sz="2800">
                <a:latin typeface="Arial" charset="0"/>
                <a:ea typeface="ＭＳ Ｐゴシック" charset="0"/>
                <a:cs typeface="Arial" charset="0"/>
              </a:rPr>
              <a:t>Part I: Hydrogen Calculation, (</a:t>
            </a:r>
            <a:r>
              <a:rPr lang="en-US" sz="2400" i="1">
                <a:latin typeface="Arial" charset="0"/>
                <a:ea typeface="ＭＳ Ｐゴシック" charset="0"/>
                <a:cs typeface="Arial" charset="0"/>
              </a:rPr>
              <a:t>Refer to Form</a:t>
            </a:r>
            <a:r>
              <a:rPr lang="ja-JP" altLang="en-US" sz="2400" i="1">
                <a:latin typeface="Arial" charset="0"/>
                <a:ea typeface="ＭＳ Ｐゴシック" charset="0"/>
                <a:cs typeface="Arial" charset="0"/>
              </a:rPr>
              <a:t>’</a:t>
            </a:r>
            <a:r>
              <a:rPr lang="en-US" sz="2400" i="1">
                <a:latin typeface="Arial" charset="0"/>
                <a:ea typeface="ＭＳ Ｐゴシック" charset="0"/>
                <a:cs typeface="Arial" charset="0"/>
              </a:rPr>
              <a:t>s Data</a:t>
            </a:r>
            <a:r>
              <a:rPr lang="en-US" sz="2800">
                <a:latin typeface="Arial" charset="0"/>
                <a:ea typeface="ＭＳ Ｐゴシック" charset="0"/>
                <a:cs typeface="Arial" charset="0"/>
              </a:rPr>
              <a:t>)</a:t>
            </a:r>
            <a:r>
              <a:rPr lang="en-US" sz="2800" i="1">
                <a:latin typeface="Calibri" charset="0"/>
                <a:ea typeface="ＭＳ Ｐゴシック" charset="0"/>
                <a:cs typeface="ＭＳ Ｐゴシック" charset="0"/>
              </a:rPr>
              <a:t> </a:t>
            </a:r>
            <a:endParaRPr lang="en-US" sz="2800">
              <a:latin typeface="Calibri" charset="0"/>
              <a:ea typeface="ＭＳ Ｐゴシック" charset="0"/>
              <a:cs typeface="ＭＳ Ｐゴシック" charset="0"/>
            </a:endParaRPr>
          </a:p>
        </p:txBody>
      </p:sp>
      <p:sp>
        <p:nvSpPr>
          <p:cNvPr id="71683" name="Rectangle 3"/>
          <p:cNvSpPr>
            <a:spLocks noGrp="1" noChangeArrowheads="1"/>
          </p:cNvSpPr>
          <p:nvPr>
            <p:ph type="body" idx="1"/>
          </p:nvPr>
        </p:nvSpPr>
        <p:spPr>
          <a:xfrm>
            <a:off x="304800" y="2000250"/>
            <a:ext cx="8839200" cy="4324350"/>
          </a:xfrm>
        </p:spPr>
        <p:txBody>
          <a:bodyPr lIns="90487" tIns="44450" rIns="90487" bIns="44450"/>
          <a:lstStyle/>
          <a:p>
            <a:pPr marL="565150" indent="-565150" algn="ctr" eaLnBrk="1" hangingPunct="1">
              <a:lnSpc>
                <a:spcPct val="90000"/>
              </a:lnSpc>
              <a:buFontTx/>
              <a:buNone/>
            </a:pPr>
            <a:r>
              <a:rPr lang="en-US" sz="3600">
                <a:latin typeface="Calibri" charset="0"/>
                <a:ea typeface="ＭＳ Ｐゴシック" charset="0"/>
                <a:cs typeface="ＭＳ Ｐゴシック" charset="0"/>
              </a:rPr>
              <a:t>n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3600">
                <a:latin typeface="Calibri" charset="0"/>
                <a:ea typeface="ＭＳ Ｐゴシック" charset="0"/>
                <a:cs typeface="ＭＳ Ｐゴシック" charset="0"/>
              </a:rPr>
              <a:t> = </a:t>
            </a:r>
            <a:r>
              <a:rPr lang="en-US" sz="3600">
                <a:solidFill>
                  <a:srgbClr val="006600"/>
                </a:solidFill>
                <a:latin typeface="Calibri" charset="0"/>
                <a:ea typeface="ＭＳ Ｐゴシック" charset="0"/>
                <a:cs typeface="ＭＳ Ｐゴシック" charset="0"/>
              </a:rPr>
              <a:t>P</a:t>
            </a:r>
            <a:r>
              <a:rPr lang="en-US" sz="3600">
                <a:solidFill>
                  <a:srgbClr val="3366FF"/>
                </a:solidFill>
                <a:latin typeface="Calibri" charset="0"/>
                <a:ea typeface="ＭＳ Ｐゴシック" charset="0"/>
                <a:cs typeface="ＭＳ Ｐゴシック" charset="0"/>
              </a:rPr>
              <a:t>V</a:t>
            </a:r>
            <a:r>
              <a:rPr lang="en-US" sz="3600">
                <a:solidFill>
                  <a:srgbClr val="3365FB"/>
                </a:solidFill>
                <a:latin typeface="Calibri" charset="0"/>
                <a:ea typeface="ＭＳ Ｐゴシック" charset="0"/>
                <a:cs typeface="ＭＳ Ｐゴシック" charset="0"/>
              </a:rPr>
              <a:t> </a:t>
            </a:r>
            <a:r>
              <a:rPr lang="en-US" sz="3600">
                <a:latin typeface="Calibri" charset="0"/>
                <a:ea typeface="ＭＳ Ｐゴシック" charset="0"/>
                <a:cs typeface="ＭＳ Ｐゴシック" charset="0"/>
              </a:rPr>
              <a:t>/ </a:t>
            </a:r>
            <a:r>
              <a:rPr lang="en-US" sz="3600">
                <a:solidFill>
                  <a:srgbClr val="990000"/>
                </a:solidFill>
                <a:latin typeface="Calibri" charset="0"/>
                <a:ea typeface="ＭＳ Ｐゴシック" charset="0"/>
                <a:cs typeface="ＭＳ Ｐゴシック" charset="0"/>
              </a:rPr>
              <a:t>R</a:t>
            </a:r>
            <a:r>
              <a:rPr lang="en-US" sz="3600">
                <a:solidFill>
                  <a:srgbClr val="FF0000"/>
                </a:solidFill>
                <a:latin typeface="Calibri" charset="0"/>
                <a:ea typeface="ＭＳ Ｐゴシック" charset="0"/>
                <a:cs typeface="ＭＳ Ｐゴシック" charset="0"/>
              </a:rPr>
              <a:t>T</a:t>
            </a:r>
          </a:p>
          <a:p>
            <a:pPr marL="565150" indent="-565150" algn="ctr" eaLnBrk="1" hangingPunct="1">
              <a:lnSpc>
                <a:spcPct val="90000"/>
              </a:lnSpc>
            </a:pPr>
            <a:endParaRPr lang="en-US" sz="800">
              <a:latin typeface="Calibri" charset="0"/>
              <a:ea typeface="ＭＳ Ｐゴシック" charset="0"/>
              <a:cs typeface="ＭＳ Ｐゴシック" charset="0"/>
            </a:endParaRPr>
          </a:p>
          <a:p>
            <a:pPr marL="565150" indent="-565150">
              <a:lnSpc>
                <a:spcPct val="90000"/>
              </a:lnSpc>
              <a:spcBef>
                <a:spcPct val="0"/>
              </a:spcBef>
            </a:pPr>
            <a:r>
              <a:rPr lang="en-US" sz="2800" b="1">
                <a:latin typeface="Calibri" charset="0"/>
                <a:ea typeface="ＭＳ Ｐゴシック" charset="0"/>
                <a:cs typeface="ＭＳ Ｐゴシック" charset="0"/>
              </a:rPr>
              <a:t>n = moles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a:t>
            </a:r>
            <a:endParaRPr lang="en-US" b="1">
              <a:latin typeface="Calibri" charset="0"/>
              <a:ea typeface="ＭＳ Ｐゴシック" charset="0"/>
              <a:cs typeface="ＭＳ Ｐゴシック" charset="0"/>
            </a:endParaRPr>
          </a:p>
          <a:p>
            <a:pPr marL="565150" indent="-565150" eaLnBrk="1" hangingPunct="1">
              <a:lnSpc>
                <a:spcPct val="90000"/>
              </a:lnSpc>
            </a:pPr>
            <a:r>
              <a:rPr lang="en-US" sz="2800" b="1">
                <a:solidFill>
                  <a:srgbClr val="006600"/>
                </a:solidFill>
                <a:latin typeface="Calibri" charset="0"/>
                <a:ea typeface="ＭＳ Ｐゴシック" charset="0"/>
                <a:cs typeface="ＭＳ Ｐゴシック" charset="0"/>
              </a:rPr>
              <a:t>P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 pressure of H</a:t>
            </a:r>
            <a:r>
              <a:rPr lang="en-US" sz="2800" b="1" baseline="-25000">
                <a:solidFill>
                  <a:srgbClr val="006600"/>
                </a:solidFill>
                <a:latin typeface="Calibri" charset="0"/>
                <a:ea typeface="ＭＳ Ｐゴシック" charset="0"/>
                <a:cs typeface="ＭＳ Ｐゴシック" charset="0"/>
              </a:rPr>
              <a:t>2</a:t>
            </a:r>
            <a:r>
              <a:rPr lang="en-US" sz="2800" b="1">
                <a:solidFill>
                  <a:srgbClr val="006600"/>
                </a:solidFill>
                <a:latin typeface="Calibri" charset="0"/>
                <a:ea typeface="ＭＳ Ｐゴシック" charset="0"/>
                <a:cs typeface="ＭＳ Ｐゴシック" charset="0"/>
              </a:rPr>
              <a:t>(g) in atm (mm </a:t>
            </a:r>
            <a:r>
              <a:rPr lang="en-US" sz="2000" b="1">
                <a:solidFill>
                  <a:srgbClr val="006600"/>
                </a:solidFill>
                <a:latin typeface="Calibri" charset="0"/>
                <a:ea typeface="ＭＳ Ｐゴシック" charset="0"/>
                <a:cs typeface="ＭＳ Ｐゴシック" charset="0"/>
              </a:rPr>
              <a:t>Hg</a:t>
            </a:r>
            <a:r>
              <a:rPr lang="en-US" sz="2800" b="1">
                <a:solidFill>
                  <a:srgbClr val="006600"/>
                </a:solidFill>
                <a:latin typeface="Calibri" charset="0"/>
                <a:ea typeface="ＭＳ Ｐゴシック" charset="0"/>
                <a:cs typeface="ＭＳ Ｐゴシック" charset="0"/>
              </a:rPr>
              <a:t> </a:t>
            </a:r>
            <a:r>
              <a:rPr lang="en-US" sz="2800" b="1">
                <a:solidFill>
                  <a:srgbClr val="963241"/>
                </a:solidFill>
                <a:latin typeface="Calibri" charset="0"/>
                <a:ea typeface="ＭＳ Ｐゴシック" charset="0"/>
                <a:cs typeface="ＭＳ Ｐゴシック" charset="0"/>
                <a:sym typeface="Symbol" charset="0"/>
              </a:rPr>
              <a:t></a:t>
            </a:r>
            <a:r>
              <a:rPr lang="en-US" sz="2800" b="1">
                <a:solidFill>
                  <a:srgbClr val="006600"/>
                </a:solidFill>
                <a:latin typeface="Calibri" charset="0"/>
                <a:ea typeface="ＭＳ Ｐゴシック" charset="0"/>
                <a:cs typeface="ＭＳ Ｐゴシック" charset="0"/>
              </a:rPr>
              <a:t> atm)</a:t>
            </a:r>
          </a:p>
          <a:p>
            <a:pPr marL="565150" indent="-565150" eaLnBrk="1" hangingPunct="1">
              <a:lnSpc>
                <a:spcPct val="90000"/>
              </a:lnSpc>
            </a:pPr>
            <a:r>
              <a:rPr lang="en-US" sz="2800" b="1">
                <a:solidFill>
                  <a:srgbClr val="006600"/>
                </a:solidFill>
                <a:latin typeface="Calibri" charset="0"/>
                <a:ea typeface="ＭＳ Ｐゴシック" charset="0"/>
                <a:cs typeface="ＭＳ Ｐゴシック" charset="0"/>
              </a:rPr>
              <a:t>P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 </a:t>
            </a:r>
            <a:r>
              <a:rPr lang="en-US" sz="2800" b="1">
                <a:solidFill>
                  <a:srgbClr val="660066"/>
                </a:solidFill>
                <a:latin typeface="Calibri" charset="0"/>
                <a:ea typeface="ＭＳ Ｐゴシック" charset="0"/>
                <a:cs typeface="ＭＳ Ｐゴシック" charset="0"/>
              </a:rPr>
              <a:t>29.98</a:t>
            </a:r>
            <a:r>
              <a:rPr lang="en-US" sz="2800" b="1">
                <a:solidFill>
                  <a:srgbClr val="231E66"/>
                </a:solidFill>
                <a:latin typeface="Calibri" charset="0"/>
                <a:ea typeface="ＭＳ Ｐゴシック" charset="0"/>
                <a:cs typeface="ＭＳ Ｐゴシック" charset="0"/>
              </a:rPr>
              <a:t> </a:t>
            </a:r>
            <a:r>
              <a:rPr lang="en-US" sz="2000" b="1">
                <a:solidFill>
                  <a:srgbClr val="231E66"/>
                </a:solidFill>
                <a:latin typeface="Calibri" charset="0"/>
                <a:ea typeface="ＭＳ Ｐゴシック" charset="0"/>
                <a:cs typeface="ＭＳ Ｐゴシック" charset="0"/>
              </a:rPr>
              <a:t>inches Hg (barometric)</a:t>
            </a:r>
            <a:r>
              <a:rPr lang="en-US" sz="2800" b="1">
                <a:solidFill>
                  <a:srgbClr val="231E66"/>
                </a:solidFill>
                <a:latin typeface="Calibri" charset="0"/>
                <a:ea typeface="ＭＳ Ｐゴシック" charset="0"/>
                <a:cs typeface="ＭＳ Ｐゴシック" charset="0"/>
              </a:rPr>
              <a:t>  </a:t>
            </a:r>
            <a:r>
              <a:rPr lang="en-US" sz="2800">
                <a:solidFill>
                  <a:srgbClr val="231E66"/>
                </a:solidFill>
                <a:latin typeface="Calibri" charset="0"/>
                <a:ea typeface="ＭＳ Ｐゴシック" charset="0"/>
                <a:cs typeface="ＭＳ Ｐゴシック" charset="0"/>
              </a:rPr>
              <a:t>-</a:t>
            </a:r>
            <a:r>
              <a:rPr lang="en-US" sz="2800" b="1">
                <a:solidFill>
                  <a:srgbClr val="231E66"/>
                </a:solidFill>
                <a:latin typeface="Calibri" charset="0"/>
                <a:ea typeface="ＭＳ Ｐゴシック" charset="0"/>
                <a:cs typeface="ＭＳ Ｐゴシック" charset="0"/>
              </a:rPr>
              <a:t> </a:t>
            </a:r>
            <a:r>
              <a:rPr lang="en-US" sz="2800" b="1">
                <a:solidFill>
                  <a:srgbClr val="808080"/>
                </a:solidFill>
                <a:latin typeface="Calibri" charset="0"/>
                <a:ea typeface="ＭＳ Ｐゴシック" charset="0"/>
                <a:cs typeface="ＭＳ Ｐゴシック" charset="0"/>
              </a:rPr>
              <a:t>19.8</a:t>
            </a:r>
            <a:r>
              <a:rPr lang="en-US" sz="2800" b="1">
                <a:solidFill>
                  <a:srgbClr val="231E66"/>
                </a:solidFill>
                <a:latin typeface="Calibri" charset="0"/>
                <a:ea typeface="ＭＳ Ｐゴシック" charset="0"/>
                <a:cs typeface="ＭＳ Ｐゴシック" charset="0"/>
              </a:rPr>
              <a:t> </a:t>
            </a:r>
            <a:r>
              <a:rPr lang="en-US" sz="2000" b="1">
                <a:solidFill>
                  <a:srgbClr val="231E66"/>
                </a:solidFill>
                <a:latin typeface="Calibri" charset="0"/>
                <a:ea typeface="ＭＳ Ｐゴシック" charset="0"/>
                <a:cs typeface="ＭＳ Ｐゴシック" charset="0"/>
              </a:rPr>
              <a:t>mm Hg H</a:t>
            </a:r>
            <a:r>
              <a:rPr lang="en-US" sz="2000" b="1" baseline="-25000">
                <a:solidFill>
                  <a:srgbClr val="231E66"/>
                </a:solidFill>
                <a:latin typeface="Calibri" charset="0"/>
                <a:ea typeface="ＭＳ Ｐゴシック" charset="0"/>
                <a:cs typeface="ＭＳ Ｐゴシック" charset="0"/>
              </a:rPr>
              <a:t>2</a:t>
            </a:r>
            <a:r>
              <a:rPr lang="en-US" sz="2000" b="1">
                <a:solidFill>
                  <a:srgbClr val="231E66"/>
                </a:solidFill>
                <a:latin typeface="Calibri" charset="0"/>
                <a:ea typeface="ＭＳ Ｐゴシック" charset="0"/>
                <a:cs typeface="ＭＳ Ｐゴシック" charset="0"/>
              </a:rPr>
              <a:t>O (g)</a:t>
            </a:r>
            <a:r>
              <a:rPr lang="en-US" sz="2800" b="1">
                <a:solidFill>
                  <a:srgbClr val="006600"/>
                </a:solidFill>
                <a:latin typeface="Calibri" charset="0"/>
                <a:ea typeface="ＭＳ Ｐゴシック" charset="0"/>
                <a:cs typeface="ＭＳ Ｐゴシック" charset="0"/>
              </a:rPr>
              <a:t> </a:t>
            </a:r>
            <a:r>
              <a:rPr lang="en-US" sz="2000" b="1">
                <a:solidFill>
                  <a:srgbClr val="000090"/>
                </a:solidFill>
                <a:latin typeface="Calibri" charset="0"/>
                <a:ea typeface="ＭＳ Ｐゴシック" charset="0"/>
                <a:cs typeface="ＭＳ Ｐゴシック" charset="0"/>
              </a:rPr>
              <a:t>[</a:t>
            </a:r>
            <a:r>
              <a:rPr lang="en-US" sz="2000" b="1" i="1">
                <a:solidFill>
                  <a:srgbClr val="000090"/>
                </a:solidFill>
                <a:latin typeface="Calibri" charset="0"/>
                <a:ea typeface="ＭＳ Ｐゴシック" charset="0"/>
                <a:cs typeface="ＭＳ Ｐゴシック" charset="0"/>
              </a:rPr>
              <a:t>TABLE</a:t>
            </a:r>
            <a:r>
              <a:rPr lang="en-US" sz="2000" b="1">
                <a:solidFill>
                  <a:srgbClr val="000090"/>
                </a:solidFill>
                <a:latin typeface="Calibri" charset="0"/>
                <a:ea typeface="ＭＳ Ｐゴシック" charset="0"/>
                <a:cs typeface="ＭＳ Ｐゴシック" charset="0"/>
              </a:rPr>
              <a:t>]</a:t>
            </a:r>
            <a:r>
              <a:rPr lang="en-US" sz="2800">
                <a:solidFill>
                  <a:srgbClr val="231E66"/>
                </a:solidFill>
                <a:latin typeface="Calibri" charset="0"/>
                <a:ea typeface="ＭＳ Ｐゴシック" charset="0"/>
                <a:cs typeface="ＭＳ Ｐゴシック" charset="0"/>
              </a:rPr>
              <a:t> -</a:t>
            </a:r>
            <a:r>
              <a:rPr lang="en-US" sz="2800" b="1">
                <a:solidFill>
                  <a:srgbClr val="231E66"/>
                </a:solidFill>
                <a:latin typeface="Calibri" charset="0"/>
                <a:ea typeface="ＭＳ Ｐゴシック" charset="0"/>
                <a:cs typeface="ＭＳ Ｐゴシック" charset="0"/>
              </a:rPr>
              <a:t>  P </a:t>
            </a:r>
            <a:r>
              <a:rPr lang="en-US" sz="2000" b="1">
                <a:solidFill>
                  <a:srgbClr val="231E66"/>
                </a:solidFill>
                <a:latin typeface="Calibri" charset="0"/>
                <a:ea typeface="ＭＳ Ｐゴシック" charset="0"/>
                <a:cs typeface="ＭＳ Ｐゴシック" charset="0"/>
              </a:rPr>
              <a:t>HCl (g)</a:t>
            </a:r>
            <a:r>
              <a:rPr lang="en-US" sz="2800" b="1">
                <a:solidFill>
                  <a:srgbClr val="006600"/>
                </a:solidFill>
                <a:latin typeface="Calibri" charset="0"/>
                <a:ea typeface="ＭＳ Ｐゴシック" charset="0"/>
                <a:cs typeface="ＭＳ Ｐゴシック" charset="0"/>
              </a:rPr>
              <a:t> </a:t>
            </a:r>
            <a:endParaRPr lang="en-US" sz="2000" b="1">
              <a:solidFill>
                <a:srgbClr val="000090"/>
              </a:solidFill>
              <a:latin typeface="Calibri" charset="0"/>
              <a:ea typeface="ＭＳ Ｐゴシック" charset="0"/>
              <a:cs typeface="ＭＳ Ｐゴシック" charset="0"/>
            </a:endParaRPr>
          </a:p>
          <a:p>
            <a:pPr marL="565150" indent="-565150" eaLnBrk="1" hangingPunct="1">
              <a:lnSpc>
                <a:spcPct val="90000"/>
              </a:lnSpc>
              <a:buFontTx/>
              <a:buNone/>
            </a:pPr>
            <a:r>
              <a:rPr lang="en-US" sz="2800" b="1">
                <a:latin typeface="Calibri" charset="0"/>
                <a:ea typeface="ＭＳ Ｐゴシック" charset="0"/>
                <a:cs typeface="ＭＳ Ｐゴシック" charset="0"/>
              </a:rPr>
              <a:t>    </a:t>
            </a:r>
          </a:p>
          <a:p>
            <a:pPr marL="565150" indent="-565150" eaLnBrk="1" hangingPunct="1">
              <a:lnSpc>
                <a:spcPct val="90000"/>
              </a:lnSpc>
              <a:buFontTx/>
              <a:buNone/>
            </a:pPr>
            <a:endParaRPr lang="en-US" sz="2800" b="1">
              <a:latin typeface="Calibri" charset="0"/>
              <a:ea typeface="ＭＳ Ｐゴシック" charset="0"/>
              <a:cs typeface="ＭＳ Ｐゴシック" charset="0"/>
            </a:endParaRPr>
          </a:p>
        </p:txBody>
      </p:sp>
      <p:sp>
        <p:nvSpPr>
          <p:cNvPr id="71684" name="Text Box 6"/>
          <p:cNvSpPr txBox="1">
            <a:spLocks noChangeArrowheads="1"/>
          </p:cNvSpPr>
          <p:nvPr/>
        </p:nvSpPr>
        <p:spPr bwMode="auto">
          <a:xfrm>
            <a:off x="1066800" y="11430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Zn(s) </a:t>
            </a:r>
            <a:r>
              <a:rPr lang="en-US" sz="3200"/>
              <a:t>+ 2HCl(aq) </a:t>
            </a:r>
            <a:r>
              <a:rPr lang="en-US" sz="3200">
                <a:sym typeface="Symbol" charset="0"/>
              </a:rPr>
              <a:t> </a:t>
            </a:r>
            <a:r>
              <a:rPr lang="en-US" sz="3200"/>
              <a:t>ZnCl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pic>
        <p:nvPicPr>
          <p:cNvPr id="71685" name="Picture 2" descr="Mg4.jpeg                                                       00002203Chem 120-121                   C0EEE1B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4114800"/>
            <a:ext cx="188595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1686" name="Straight Connector 6"/>
          <p:cNvCxnSpPr>
            <a:cxnSpLocks noChangeShapeType="1"/>
          </p:cNvCxnSpPr>
          <p:nvPr/>
        </p:nvCxnSpPr>
        <p:spPr bwMode="auto">
          <a:xfrm>
            <a:off x="7315200" y="5867400"/>
            <a:ext cx="9144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71687" name="Straight Connector 9"/>
          <p:cNvCxnSpPr>
            <a:cxnSpLocks noChangeShapeType="1"/>
          </p:cNvCxnSpPr>
          <p:nvPr/>
        </p:nvCxnSpPr>
        <p:spPr bwMode="auto">
          <a:xfrm>
            <a:off x="6934200" y="5180013"/>
            <a:ext cx="1828800" cy="15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71688" name="Straight Arrow Connector 11"/>
          <p:cNvCxnSpPr>
            <a:cxnSpLocks noChangeShapeType="1"/>
          </p:cNvCxnSpPr>
          <p:nvPr/>
        </p:nvCxnSpPr>
        <p:spPr bwMode="auto">
          <a:xfrm rot="5400000">
            <a:off x="7848601" y="5867400"/>
            <a:ext cx="1371600" cy="3175"/>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71689" name="Straight Arrow Connector 13"/>
          <p:cNvCxnSpPr>
            <a:cxnSpLocks noChangeShapeType="1"/>
          </p:cNvCxnSpPr>
          <p:nvPr/>
        </p:nvCxnSpPr>
        <p:spPr bwMode="auto">
          <a:xfrm rot="5400000">
            <a:off x="7507288" y="6210300"/>
            <a:ext cx="684212" cy="1588"/>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71690" name="Straight Connector 18"/>
          <p:cNvCxnSpPr>
            <a:cxnSpLocks noChangeShapeType="1"/>
          </p:cNvCxnSpPr>
          <p:nvPr/>
        </p:nvCxnSpPr>
        <p:spPr bwMode="auto">
          <a:xfrm rot="10800000">
            <a:off x="6781800" y="6551613"/>
            <a:ext cx="1828800" cy="15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71691" name="TextBox 19"/>
          <p:cNvSpPr txBox="1">
            <a:spLocks noChangeArrowheads="1"/>
          </p:cNvSpPr>
          <p:nvPr/>
        </p:nvSpPr>
        <p:spPr bwMode="auto">
          <a:xfrm>
            <a:off x="8610600" y="5638800"/>
            <a:ext cx="533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a:t>19.2 cm</a:t>
            </a:r>
          </a:p>
        </p:txBody>
      </p:sp>
      <p:sp>
        <p:nvSpPr>
          <p:cNvPr id="71692" name="TextBox 20"/>
          <p:cNvSpPr txBox="1">
            <a:spLocks noChangeArrowheads="1"/>
          </p:cNvSpPr>
          <p:nvPr/>
        </p:nvSpPr>
        <p:spPr bwMode="auto">
          <a:xfrm>
            <a:off x="7924800" y="6019800"/>
            <a:ext cx="533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a:t>10.0 cm</a:t>
            </a:r>
          </a:p>
        </p:txBody>
      </p:sp>
      <p:sp>
        <p:nvSpPr>
          <p:cNvPr id="22" name="Rectangle 21"/>
          <p:cNvSpPr/>
          <p:nvPr/>
        </p:nvSpPr>
        <p:spPr>
          <a:xfrm>
            <a:off x="381000" y="5715000"/>
            <a:ext cx="5065713" cy="523875"/>
          </a:xfrm>
          <a:prstGeom prst="rect">
            <a:avLst/>
          </a:prstGeom>
        </p:spPr>
        <p:txBody>
          <a:bodyPr wrap="none">
            <a:spAutoFit/>
          </a:bodyPr>
          <a:lstStyle/>
          <a:p>
            <a:pPr eaLnBrk="0" hangingPunct="0"/>
            <a:r>
              <a:rPr lang="en-US" sz="2800" b="1">
                <a:solidFill>
                  <a:srgbClr val="990000"/>
                </a:solidFill>
                <a:latin typeface="Times" charset="0"/>
              </a:rPr>
              <a:t>R</a:t>
            </a:r>
            <a:r>
              <a:rPr lang="en-US" sz="2800">
                <a:solidFill>
                  <a:srgbClr val="990000"/>
                </a:solidFill>
                <a:latin typeface="Times" charset="0"/>
              </a:rPr>
              <a:t> =</a:t>
            </a:r>
            <a:r>
              <a:rPr lang="en-US" sz="2800" b="1">
                <a:solidFill>
                  <a:srgbClr val="990000"/>
                </a:solidFill>
                <a:latin typeface="Times" charset="0"/>
              </a:rPr>
              <a:t> </a:t>
            </a:r>
            <a:r>
              <a:rPr lang="en-US" sz="2800" b="1">
                <a:solidFill>
                  <a:srgbClr val="7F7F7F"/>
                </a:solidFill>
                <a:latin typeface="Times" charset="0"/>
              </a:rPr>
              <a:t>0.082057338</a:t>
            </a:r>
            <a:r>
              <a:rPr lang="en-US" sz="2800" b="1">
                <a:solidFill>
                  <a:srgbClr val="990000"/>
                </a:solidFill>
                <a:latin typeface="Times" charset="0"/>
              </a:rPr>
              <a:t> </a:t>
            </a:r>
            <a:r>
              <a:rPr lang="en-US" sz="2800">
                <a:solidFill>
                  <a:srgbClr val="990000"/>
                </a:solidFill>
                <a:latin typeface="Times" charset="0"/>
              </a:rPr>
              <a:t>L atm K</a:t>
            </a:r>
            <a:r>
              <a:rPr lang="en-US" sz="2800" baseline="30000">
                <a:solidFill>
                  <a:srgbClr val="990000"/>
                </a:solidFill>
                <a:latin typeface="Times" charset="0"/>
              </a:rPr>
              <a:t>−1</a:t>
            </a:r>
            <a:r>
              <a:rPr lang="en-US" sz="2800">
                <a:solidFill>
                  <a:srgbClr val="990000"/>
                </a:solidFill>
                <a:latin typeface="Times" charset="0"/>
              </a:rPr>
              <a:t> mol</a:t>
            </a:r>
            <a:r>
              <a:rPr lang="en-US" sz="2800" baseline="30000">
                <a:solidFill>
                  <a:srgbClr val="990000"/>
                </a:solidFill>
                <a:latin typeface="Times" charset="0"/>
              </a:rPr>
              <a:t>−1 </a:t>
            </a:r>
            <a:endParaRPr lang="en-US" sz="2800" baseline="30000">
              <a:latin typeface="Times" charset="0"/>
            </a:endParaRPr>
          </a:p>
        </p:txBody>
      </p:sp>
      <p:sp>
        <p:nvSpPr>
          <p:cNvPr id="71694" name="Rectangle 6"/>
          <p:cNvSpPr>
            <a:spLocks noChangeArrowheads="1"/>
          </p:cNvSpPr>
          <p:nvPr/>
        </p:nvSpPr>
        <p:spPr bwMode="auto">
          <a:xfrm>
            <a:off x="3881438" y="4891088"/>
            <a:ext cx="19097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3200" b="1">
                <a:solidFill>
                  <a:srgbClr val="231E66"/>
                </a:solidFill>
              </a:rPr>
              <a:t>P HCl (g)</a:t>
            </a:r>
            <a:r>
              <a:rPr lang="en-US" sz="3200" b="1">
                <a:solidFill>
                  <a:srgbClr val="006600"/>
                </a:solidFill>
              </a:rPr>
              <a:t> </a:t>
            </a:r>
            <a:endParaRPr lang="en-US" sz="320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3"/>
          <p:cNvSpPr>
            <a:spLocks noChangeArrowheads="1"/>
          </p:cNvSpPr>
          <p:nvPr/>
        </p:nvSpPr>
        <p:spPr bwMode="auto">
          <a:xfrm>
            <a:off x="304800" y="152400"/>
            <a:ext cx="914400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90000"/>
              </a:lnSpc>
              <a:spcBef>
                <a:spcPct val="20000"/>
              </a:spcBef>
              <a:buFontTx/>
              <a:buChar char="•"/>
            </a:pPr>
            <a:r>
              <a:rPr lang="en-US" sz="2800" b="1">
                <a:solidFill>
                  <a:srgbClr val="006600"/>
                </a:solidFill>
              </a:rPr>
              <a:t>P </a:t>
            </a:r>
            <a:r>
              <a:rPr lang="en-US" sz="2000" b="1">
                <a:solidFill>
                  <a:srgbClr val="006600"/>
                </a:solidFill>
              </a:rPr>
              <a:t>H</a:t>
            </a:r>
            <a:r>
              <a:rPr lang="en-US" sz="2000" b="1" baseline="-25000">
                <a:solidFill>
                  <a:srgbClr val="006600"/>
                </a:solidFill>
              </a:rPr>
              <a:t>2</a:t>
            </a:r>
            <a:r>
              <a:rPr lang="en-US" sz="2000" b="1">
                <a:solidFill>
                  <a:srgbClr val="006600"/>
                </a:solidFill>
              </a:rPr>
              <a:t>(g)</a:t>
            </a:r>
            <a:r>
              <a:rPr lang="en-US" sz="2800" b="1">
                <a:solidFill>
                  <a:srgbClr val="006600"/>
                </a:solidFill>
              </a:rPr>
              <a:t> = </a:t>
            </a:r>
            <a:r>
              <a:rPr lang="en-US" sz="2800" b="1">
                <a:solidFill>
                  <a:srgbClr val="231E66"/>
                </a:solidFill>
              </a:rPr>
              <a:t>P </a:t>
            </a:r>
            <a:r>
              <a:rPr lang="en-US" b="1">
                <a:solidFill>
                  <a:srgbClr val="231E66"/>
                </a:solidFill>
              </a:rPr>
              <a:t>Total </a:t>
            </a:r>
            <a:r>
              <a:rPr lang="en-US" sz="2800" b="1">
                <a:solidFill>
                  <a:srgbClr val="231E66"/>
                </a:solidFill>
              </a:rPr>
              <a:t>(</a:t>
            </a:r>
            <a:r>
              <a:rPr lang="en-US" sz="2000" b="1">
                <a:solidFill>
                  <a:srgbClr val="231E66"/>
                </a:solidFill>
              </a:rPr>
              <a:t>barometric)</a:t>
            </a:r>
            <a:r>
              <a:rPr lang="en-US" sz="2800" b="1">
                <a:solidFill>
                  <a:srgbClr val="231E66"/>
                </a:solidFill>
              </a:rPr>
              <a:t>  </a:t>
            </a:r>
            <a:r>
              <a:rPr lang="en-US" sz="2800">
                <a:solidFill>
                  <a:srgbClr val="231E66"/>
                </a:solidFill>
              </a:rPr>
              <a:t>-</a:t>
            </a:r>
            <a:r>
              <a:rPr lang="en-US" sz="2800" b="1">
                <a:solidFill>
                  <a:srgbClr val="231E66"/>
                </a:solidFill>
              </a:rPr>
              <a:t>  P </a:t>
            </a:r>
            <a:r>
              <a:rPr lang="en-US" sz="2000" b="1">
                <a:solidFill>
                  <a:srgbClr val="231E66"/>
                </a:solidFill>
              </a:rPr>
              <a:t>H</a:t>
            </a:r>
            <a:r>
              <a:rPr lang="en-US" sz="2000" b="1" baseline="-25000">
                <a:solidFill>
                  <a:srgbClr val="231E66"/>
                </a:solidFill>
              </a:rPr>
              <a:t>2</a:t>
            </a:r>
            <a:r>
              <a:rPr lang="en-US" sz="2000" b="1">
                <a:solidFill>
                  <a:srgbClr val="231E66"/>
                </a:solidFill>
              </a:rPr>
              <a:t>O (g) </a:t>
            </a:r>
            <a:r>
              <a:rPr lang="en-US" sz="2000" b="1">
                <a:solidFill>
                  <a:srgbClr val="000090"/>
                </a:solidFill>
              </a:rPr>
              <a:t>[</a:t>
            </a:r>
            <a:r>
              <a:rPr lang="en-US" sz="2000" b="1" i="1">
                <a:solidFill>
                  <a:srgbClr val="000090"/>
                </a:solidFill>
              </a:rPr>
              <a:t>TABLE</a:t>
            </a:r>
            <a:r>
              <a:rPr lang="en-US" sz="2000" b="1">
                <a:solidFill>
                  <a:srgbClr val="000090"/>
                </a:solidFill>
              </a:rPr>
              <a:t>] </a:t>
            </a:r>
            <a:r>
              <a:rPr lang="en-US" sz="2800">
                <a:solidFill>
                  <a:srgbClr val="231E66"/>
                </a:solidFill>
              </a:rPr>
              <a:t>- </a:t>
            </a:r>
            <a:r>
              <a:rPr lang="en-US" sz="2800" b="1">
                <a:solidFill>
                  <a:srgbClr val="231E66"/>
                </a:solidFill>
              </a:rPr>
              <a:t>P </a:t>
            </a:r>
            <a:r>
              <a:rPr lang="en-US" sz="2000" b="1">
                <a:solidFill>
                  <a:srgbClr val="231E66"/>
                </a:solidFill>
              </a:rPr>
              <a:t>HCl (g)</a:t>
            </a:r>
            <a:endParaRPr lang="en-US" sz="2000" b="1">
              <a:solidFill>
                <a:srgbClr val="006600"/>
              </a:solidFill>
            </a:endParaRPr>
          </a:p>
        </p:txBody>
      </p:sp>
      <p:sp>
        <p:nvSpPr>
          <p:cNvPr id="73731" name="Text Box 4"/>
          <p:cNvSpPr txBox="1">
            <a:spLocks noChangeArrowheads="1"/>
          </p:cNvSpPr>
          <p:nvPr/>
        </p:nvSpPr>
        <p:spPr bwMode="auto">
          <a:xfrm>
            <a:off x="381000" y="1296988"/>
            <a:ext cx="2743200" cy="449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3200" b="1">
                <a:solidFill>
                  <a:srgbClr val="231E66"/>
                </a:solidFill>
              </a:rPr>
              <a:t>P </a:t>
            </a:r>
            <a:r>
              <a:rPr lang="en-US" b="1">
                <a:solidFill>
                  <a:srgbClr val="231E66"/>
                </a:solidFill>
              </a:rPr>
              <a:t>HCl (g) =</a:t>
            </a:r>
          </a:p>
          <a:p>
            <a:pPr>
              <a:spcBef>
                <a:spcPct val="50000"/>
              </a:spcBef>
            </a:pPr>
            <a:r>
              <a:rPr lang="en-US" sz="2000" b="1">
                <a:solidFill>
                  <a:srgbClr val="808080"/>
                </a:solidFill>
              </a:rPr>
              <a:t>19.2</a:t>
            </a:r>
            <a:r>
              <a:rPr lang="en-US" sz="2000" b="1">
                <a:solidFill>
                  <a:srgbClr val="231E66"/>
                </a:solidFill>
              </a:rPr>
              <a:t> cm Hg -  </a:t>
            </a:r>
            <a:r>
              <a:rPr lang="en-US" sz="2000" b="1">
                <a:solidFill>
                  <a:srgbClr val="808080"/>
                </a:solidFill>
              </a:rPr>
              <a:t>10.0</a:t>
            </a:r>
            <a:r>
              <a:rPr lang="en-US" sz="2000" b="1">
                <a:solidFill>
                  <a:srgbClr val="231E66"/>
                </a:solidFill>
              </a:rPr>
              <a:t> cm Hg = </a:t>
            </a:r>
            <a:r>
              <a:rPr lang="en-US" sz="2000" b="1">
                <a:solidFill>
                  <a:srgbClr val="808080"/>
                </a:solidFill>
              </a:rPr>
              <a:t>92 </a:t>
            </a:r>
            <a:r>
              <a:rPr lang="en-US" sz="2000" b="1">
                <a:solidFill>
                  <a:srgbClr val="231E66"/>
                </a:solidFill>
              </a:rPr>
              <a:t>mm Hg </a:t>
            </a:r>
            <a:endParaRPr lang="en-US" sz="2000" b="1">
              <a:solidFill>
                <a:srgbClr val="006600"/>
              </a:solidFill>
            </a:endParaRPr>
          </a:p>
          <a:p>
            <a:pPr>
              <a:spcBef>
                <a:spcPct val="50000"/>
              </a:spcBef>
            </a:pPr>
            <a:r>
              <a:rPr lang="en-US" i="1"/>
              <a:t>HCl  Height (mm) ÷ 12.95 </a:t>
            </a:r>
          </a:p>
          <a:p>
            <a:pPr>
              <a:spcBef>
                <a:spcPct val="50000"/>
              </a:spcBef>
            </a:pPr>
            <a:r>
              <a:rPr lang="en-US" sz="2000" b="1">
                <a:solidFill>
                  <a:srgbClr val="231E66"/>
                </a:solidFill>
              </a:rPr>
              <a:t>= </a:t>
            </a:r>
            <a:r>
              <a:rPr lang="en-US" sz="2000" b="1">
                <a:solidFill>
                  <a:srgbClr val="808080"/>
                </a:solidFill>
              </a:rPr>
              <a:t>7.1 </a:t>
            </a:r>
            <a:r>
              <a:rPr lang="en-US" sz="2000" b="1">
                <a:solidFill>
                  <a:srgbClr val="231E66"/>
                </a:solidFill>
              </a:rPr>
              <a:t>mm Hg </a:t>
            </a:r>
            <a:r>
              <a:rPr lang="en-US" i="1"/>
              <a:t/>
            </a:r>
            <a:br>
              <a:rPr lang="en-US" i="1"/>
            </a:br>
            <a:r>
              <a:rPr lang="en-US" i="1"/>
              <a:t>___________</a:t>
            </a:r>
          </a:p>
          <a:p>
            <a:pPr>
              <a:spcBef>
                <a:spcPct val="50000"/>
              </a:spcBef>
            </a:pPr>
            <a:r>
              <a:rPr lang="en-US" i="1"/>
              <a:t>Density Hg is 12.95 times &gt; density HCl(aq)</a:t>
            </a:r>
            <a:endParaRPr lang="en-US"/>
          </a:p>
        </p:txBody>
      </p:sp>
      <p:sp>
        <p:nvSpPr>
          <p:cNvPr id="73732" name="Text Box 4"/>
          <p:cNvSpPr txBox="1">
            <a:spLocks noChangeArrowheads="1"/>
          </p:cNvSpPr>
          <p:nvPr/>
        </p:nvSpPr>
        <p:spPr bwMode="auto">
          <a:xfrm>
            <a:off x="6553200" y="1143000"/>
            <a:ext cx="2286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3200" b="1">
                <a:solidFill>
                  <a:srgbClr val="231E66"/>
                </a:solidFill>
              </a:rPr>
              <a:t>P </a:t>
            </a:r>
            <a:r>
              <a:rPr lang="en-US" b="1">
                <a:solidFill>
                  <a:srgbClr val="231E66"/>
                </a:solidFill>
              </a:rPr>
              <a:t>HCl (g) =</a:t>
            </a:r>
          </a:p>
          <a:p>
            <a:pPr>
              <a:spcBef>
                <a:spcPct val="50000"/>
              </a:spcBef>
            </a:pPr>
            <a:r>
              <a:rPr lang="en-US" sz="2000" b="1">
                <a:solidFill>
                  <a:srgbClr val="808080"/>
                </a:solidFill>
              </a:rPr>
              <a:t>19.2</a:t>
            </a:r>
            <a:r>
              <a:rPr lang="en-US" sz="2000" b="1">
                <a:solidFill>
                  <a:srgbClr val="231E66"/>
                </a:solidFill>
              </a:rPr>
              <a:t> cm Hg -  </a:t>
            </a:r>
            <a:r>
              <a:rPr lang="en-US" sz="2000" b="1">
                <a:solidFill>
                  <a:srgbClr val="808080"/>
                </a:solidFill>
              </a:rPr>
              <a:t>10.0</a:t>
            </a:r>
            <a:r>
              <a:rPr lang="en-US" sz="2000" b="1">
                <a:solidFill>
                  <a:srgbClr val="231E66"/>
                </a:solidFill>
              </a:rPr>
              <a:t> cm Hg = </a:t>
            </a:r>
            <a:r>
              <a:rPr lang="en-US" sz="2000" b="1">
                <a:solidFill>
                  <a:srgbClr val="808080"/>
                </a:solidFill>
              </a:rPr>
              <a:t>92 </a:t>
            </a:r>
            <a:r>
              <a:rPr lang="en-US" sz="2000" b="1">
                <a:solidFill>
                  <a:srgbClr val="231E66"/>
                </a:solidFill>
              </a:rPr>
              <a:t>mm Hg </a:t>
            </a:r>
            <a:endParaRPr lang="en-US" sz="2000" b="1">
              <a:solidFill>
                <a:srgbClr val="006600"/>
              </a:solidFill>
            </a:endParaRPr>
          </a:p>
          <a:p>
            <a:pPr>
              <a:spcBef>
                <a:spcPct val="50000"/>
              </a:spcBef>
            </a:pPr>
            <a:r>
              <a:rPr lang="en-US" i="1"/>
              <a:t>HCl  Height (mm) x  0.0772</a:t>
            </a:r>
          </a:p>
          <a:p>
            <a:pPr>
              <a:spcBef>
                <a:spcPct val="50000"/>
              </a:spcBef>
            </a:pPr>
            <a:r>
              <a:rPr lang="en-US" sz="2000" b="1">
                <a:solidFill>
                  <a:srgbClr val="231E66"/>
                </a:solidFill>
              </a:rPr>
              <a:t>= </a:t>
            </a:r>
            <a:r>
              <a:rPr lang="en-US" sz="2000" b="1">
                <a:solidFill>
                  <a:srgbClr val="808080"/>
                </a:solidFill>
              </a:rPr>
              <a:t>7.1 </a:t>
            </a:r>
            <a:r>
              <a:rPr lang="en-US" sz="2000" b="1">
                <a:solidFill>
                  <a:srgbClr val="231E66"/>
                </a:solidFill>
              </a:rPr>
              <a:t>mm Hg </a:t>
            </a:r>
            <a:r>
              <a:rPr lang="en-US" i="1"/>
              <a:t/>
            </a:r>
            <a:br>
              <a:rPr lang="en-US" i="1"/>
            </a:br>
            <a:r>
              <a:rPr lang="en-US" i="1"/>
              <a:t>__________</a:t>
            </a:r>
          </a:p>
          <a:p>
            <a:pPr>
              <a:spcBef>
                <a:spcPct val="50000"/>
              </a:spcBef>
            </a:pPr>
            <a:r>
              <a:rPr lang="en-US" i="1"/>
              <a:t>Density Hg is 12.95 times &gt; density HCl(aq)</a:t>
            </a:r>
            <a:endParaRPr lang="en-US"/>
          </a:p>
        </p:txBody>
      </p:sp>
      <p:sp>
        <p:nvSpPr>
          <p:cNvPr id="73733" name="Rectangle 5"/>
          <p:cNvSpPr>
            <a:spLocks noChangeArrowheads="1"/>
          </p:cNvSpPr>
          <p:nvPr/>
        </p:nvSpPr>
        <p:spPr bwMode="auto">
          <a:xfrm>
            <a:off x="2647950" y="4470400"/>
            <a:ext cx="3981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2000" i="1"/>
              <a:t>0.772 mm Hg/cm of acid solution </a:t>
            </a:r>
          </a:p>
        </p:txBody>
      </p:sp>
      <p:pic>
        <p:nvPicPr>
          <p:cNvPr id="73734" name="Picture 7" descr="Screen Shot 2018-04-26 at 1.13.01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05150" y="1981200"/>
            <a:ext cx="3124200"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1828800" y="152400"/>
            <a:ext cx="5486400" cy="461963"/>
          </a:xfrm>
          <a:prstGeom prst="rect">
            <a:avLst/>
          </a:prstGeom>
          <a:solidFill>
            <a:schemeClr val="bg1">
              <a:lumMod val="75000"/>
              <a:alpha val="77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p>
        </p:txBody>
      </p:sp>
      <p:sp>
        <p:nvSpPr>
          <p:cNvPr id="73736" name="Rectangle 6"/>
          <p:cNvSpPr>
            <a:spLocks noChangeArrowheads="1"/>
          </p:cNvSpPr>
          <p:nvPr/>
        </p:nvSpPr>
        <p:spPr bwMode="auto">
          <a:xfrm>
            <a:off x="3271838" y="1447800"/>
            <a:ext cx="1909762"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3200" b="1">
                <a:solidFill>
                  <a:srgbClr val="231E66"/>
                </a:solidFill>
              </a:rPr>
              <a:t>P HCl (g)</a:t>
            </a:r>
            <a:r>
              <a:rPr lang="en-US" sz="3200" b="1">
                <a:solidFill>
                  <a:srgbClr val="006600"/>
                </a:solidFill>
              </a:rPr>
              <a:t> </a:t>
            </a:r>
            <a:endParaRPr lang="en-US" sz="320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4754" name="Picture 7" descr="Screen Shot 2018-04-26 at 1.13.01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09900" y="3657600"/>
            <a:ext cx="3124200"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Rectangle 10"/>
          <p:cNvSpPr>
            <a:spLocks noChangeArrowheads="1"/>
          </p:cNvSpPr>
          <p:nvPr/>
        </p:nvSpPr>
        <p:spPr bwMode="auto">
          <a:xfrm>
            <a:off x="914400" y="304800"/>
            <a:ext cx="7696200" cy="3535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65150" indent="-565150">
              <a:lnSpc>
                <a:spcPct val="90000"/>
              </a:lnSpc>
            </a:pPr>
            <a:r>
              <a:rPr lang="en-US" sz="3200" b="1">
                <a:solidFill>
                  <a:srgbClr val="006600"/>
                </a:solidFill>
              </a:rPr>
              <a:t>P </a:t>
            </a:r>
            <a:r>
              <a:rPr lang="en-US" b="1">
                <a:solidFill>
                  <a:srgbClr val="006600"/>
                </a:solidFill>
              </a:rPr>
              <a:t>H</a:t>
            </a:r>
            <a:r>
              <a:rPr lang="en-US" b="1" baseline="-25000">
                <a:solidFill>
                  <a:srgbClr val="006600"/>
                </a:solidFill>
              </a:rPr>
              <a:t>2</a:t>
            </a:r>
            <a:r>
              <a:rPr lang="en-US" b="1">
                <a:solidFill>
                  <a:srgbClr val="006600"/>
                </a:solidFill>
              </a:rPr>
              <a:t>(g)</a:t>
            </a:r>
            <a:r>
              <a:rPr lang="en-US" sz="3200" b="1">
                <a:solidFill>
                  <a:srgbClr val="006600"/>
                </a:solidFill>
              </a:rPr>
              <a:t> = </a:t>
            </a:r>
            <a:r>
              <a:rPr lang="en-US" sz="3200" b="1">
                <a:solidFill>
                  <a:srgbClr val="660066"/>
                </a:solidFill>
              </a:rPr>
              <a:t>761.5</a:t>
            </a:r>
            <a:r>
              <a:rPr lang="en-US" sz="3200" b="1">
                <a:solidFill>
                  <a:schemeClr val="bg2"/>
                </a:solidFill>
              </a:rPr>
              <a:t> </a:t>
            </a:r>
            <a:r>
              <a:rPr lang="en-US" b="1">
                <a:solidFill>
                  <a:srgbClr val="231E66"/>
                </a:solidFill>
              </a:rPr>
              <a:t>mm Hg </a:t>
            </a:r>
            <a:r>
              <a:rPr lang="en-US" sz="3200" b="1">
                <a:solidFill>
                  <a:srgbClr val="231E66"/>
                </a:solidFill>
              </a:rPr>
              <a:t>(</a:t>
            </a:r>
            <a:r>
              <a:rPr lang="en-US" b="1">
                <a:solidFill>
                  <a:srgbClr val="231E66"/>
                </a:solidFill>
              </a:rPr>
              <a:t>barometric)</a:t>
            </a:r>
            <a:r>
              <a:rPr lang="en-US" sz="3200" b="1">
                <a:solidFill>
                  <a:srgbClr val="231E66"/>
                </a:solidFill>
              </a:rPr>
              <a:t> </a:t>
            </a:r>
          </a:p>
          <a:p>
            <a:pPr marL="565150" indent="-565150">
              <a:lnSpc>
                <a:spcPct val="90000"/>
              </a:lnSpc>
            </a:pPr>
            <a:r>
              <a:rPr lang="en-US" sz="3200" b="1">
                <a:solidFill>
                  <a:srgbClr val="231E66"/>
                </a:solidFill>
              </a:rPr>
              <a:t> </a:t>
            </a:r>
            <a:r>
              <a:rPr lang="en-US" sz="3200">
                <a:solidFill>
                  <a:srgbClr val="231E66"/>
                </a:solidFill>
              </a:rPr>
              <a:t>-</a:t>
            </a:r>
            <a:r>
              <a:rPr lang="en-US" sz="3200" b="1">
                <a:solidFill>
                  <a:srgbClr val="231E66"/>
                </a:solidFill>
              </a:rPr>
              <a:t> </a:t>
            </a:r>
            <a:r>
              <a:rPr lang="en-US" sz="3200" b="1">
                <a:solidFill>
                  <a:srgbClr val="808080"/>
                </a:solidFill>
              </a:rPr>
              <a:t>19.8</a:t>
            </a:r>
            <a:r>
              <a:rPr lang="en-US" sz="3200" b="1">
                <a:solidFill>
                  <a:srgbClr val="231E66"/>
                </a:solidFill>
              </a:rPr>
              <a:t> </a:t>
            </a:r>
            <a:r>
              <a:rPr lang="en-US" b="1">
                <a:solidFill>
                  <a:srgbClr val="231E66"/>
                </a:solidFill>
              </a:rPr>
              <a:t>mm Hg H</a:t>
            </a:r>
            <a:r>
              <a:rPr lang="en-US" b="1" baseline="-25000">
                <a:solidFill>
                  <a:srgbClr val="231E66"/>
                </a:solidFill>
              </a:rPr>
              <a:t>2</a:t>
            </a:r>
            <a:r>
              <a:rPr lang="en-US" b="1">
                <a:solidFill>
                  <a:srgbClr val="231E66"/>
                </a:solidFill>
              </a:rPr>
              <a:t>O (g)</a:t>
            </a:r>
            <a:r>
              <a:rPr lang="en-US" sz="3200" b="1">
                <a:solidFill>
                  <a:srgbClr val="006600"/>
                </a:solidFill>
              </a:rPr>
              <a:t> </a:t>
            </a:r>
            <a:r>
              <a:rPr lang="en-US" sz="3200">
                <a:solidFill>
                  <a:srgbClr val="231E66"/>
                </a:solidFill>
              </a:rPr>
              <a:t>-</a:t>
            </a:r>
            <a:r>
              <a:rPr lang="en-US" sz="3200" b="1">
                <a:solidFill>
                  <a:srgbClr val="231E66"/>
                </a:solidFill>
              </a:rPr>
              <a:t>   </a:t>
            </a:r>
            <a:r>
              <a:rPr lang="en-US" sz="3200" b="1">
                <a:solidFill>
                  <a:srgbClr val="808080"/>
                </a:solidFill>
              </a:rPr>
              <a:t>7.1</a:t>
            </a:r>
            <a:r>
              <a:rPr lang="en-US" sz="4000" b="1">
                <a:solidFill>
                  <a:srgbClr val="231E66"/>
                </a:solidFill>
              </a:rPr>
              <a:t> </a:t>
            </a:r>
            <a:r>
              <a:rPr lang="en-US" b="1">
                <a:solidFill>
                  <a:srgbClr val="231E66"/>
                </a:solidFill>
              </a:rPr>
              <a:t>mm Hg  HCl (g)</a:t>
            </a:r>
            <a:r>
              <a:rPr lang="en-US" sz="3200" b="1">
                <a:solidFill>
                  <a:srgbClr val="006600"/>
                </a:solidFill>
              </a:rPr>
              <a:t> </a:t>
            </a:r>
          </a:p>
          <a:p>
            <a:pPr marL="565150" indent="-565150">
              <a:lnSpc>
                <a:spcPct val="90000"/>
              </a:lnSpc>
            </a:pPr>
            <a:endParaRPr lang="en-US" sz="3200" b="1">
              <a:solidFill>
                <a:srgbClr val="006600"/>
              </a:solidFill>
            </a:endParaRPr>
          </a:p>
          <a:p>
            <a:pPr marL="565150" indent="-565150">
              <a:lnSpc>
                <a:spcPct val="90000"/>
              </a:lnSpc>
            </a:pPr>
            <a:r>
              <a:rPr lang="en-US" b="1">
                <a:solidFill>
                  <a:srgbClr val="006600"/>
                </a:solidFill>
              </a:rPr>
              <a:t>= </a:t>
            </a:r>
            <a:r>
              <a:rPr lang="en-US" sz="3200" b="1">
                <a:solidFill>
                  <a:srgbClr val="006600"/>
                </a:solidFill>
              </a:rPr>
              <a:t>734.6</a:t>
            </a:r>
            <a:r>
              <a:rPr lang="en-US" b="1">
                <a:solidFill>
                  <a:srgbClr val="006600"/>
                </a:solidFill>
              </a:rPr>
              <a:t> </a:t>
            </a:r>
            <a:r>
              <a:rPr lang="en-US" b="1">
                <a:solidFill>
                  <a:srgbClr val="231E66"/>
                </a:solidFill>
              </a:rPr>
              <a:t>mm Hg </a:t>
            </a:r>
          </a:p>
          <a:p>
            <a:pPr marL="565150" indent="-565150">
              <a:lnSpc>
                <a:spcPct val="90000"/>
              </a:lnSpc>
            </a:pPr>
            <a:endParaRPr lang="en-US" b="1">
              <a:solidFill>
                <a:srgbClr val="231E66"/>
              </a:solidFill>
            </a:endParaRPr>
          </a:p>
          <a:p>
            <a:pPr marL="565150" indent="-565150">
              <a:lnSpc>
                <a:spcPct val="90000"/>
              </a:lnSpc>
            </a:pPr>
            <a:r>
              <a:rPr lang="en-US" b="1">
                <a:solidFill>
                  <a:srgbClr val="006600"/>
                </a:solidFill>
              </a:rPr>
              <a:t>= </a:t>
            </a:r>
            <a:r>
              <a:rPr lang="en-US" sz="3200" b="1">
                <a:solidFill>
                  <a:srgbClr val="006600"/>
                </a:solidFill>
              </a:rPr>
              <a:t>734.6</a:t>
            </a:r>
            <a:r>
              <a:rPr lang="en-US" b="1">
                <a:solidFill>
                  <a:srgbClr val="006600"/>
                </a:solidFill>
              </a:rPr>
              <a:t> </a:t>
            </a:r>
            <a:r>
              <a:rPr lang="en-US" b="1">
                <a:solidFill>
                  <a:srgbClr val="231E66"/>
                </a:solidFill>
              </a:rPr>
              <a:t>mm Hg  / </a:t>
            </a:r>
            <a:r>
              <a:rPr lang="en-US" b="1">
                <a:solidFill>
                  <a:srgbClr val="006600"/>
                </a:solidFill>
              </a:rPr>
              <a:t> </a:t>
            </a:r>
            <a:r>
              <a:rPr lang="en-US" sz="3200" b="1">
                <a:solidFill>
                  <a:srgbClr val="006600"/>
                </a:solidFill>
              </a:rPr>
              <a:t>760.0</a:t>
            </a:r>
            <a:r>
              <a:rPr lang="en-US" b="1">
                <a:solidFill>
                  <a:srgbClr val="006600"/>
                </a:solidFill>
              </a:rPr>
              <a:t> </a:t>
            </a:r>
            <a:r>
              <a:rPr lang="en-US" b="1">
                <a:solidFill>
                  <a:srgbClr val="231E66"/>
                </a:solidFill>
              </a:rPr>
              <a:t>mm Hg / 1.000 </a:t>
            </a:r>
            <a:r>
              <a:rPr lang="en-US" b="1">
                <a:solidFill>
                  <a:srgbClr val="006600"/>
                </a:solidFill>
              </a:rPr>
              <a:t>atm</a:t>
            </a:r>
            <a:r>
              <a:rPr lang="en-US" b="1">
                <a:solidFill>
                  <a:srgbClr val="231E66"/>
                </a:solidFill>
              </a:rPr>
              <a:t> </a:t>
            </a:r>
          </a:p>
          <a:p>
            <a:pPr marL="565150" indent="-565150">
              <a:lnSpc>
                <a:spcPct val="90000"/>
              </a:lnSpc>
            </a:pPr>
            <a:endParaRPr lang="en-US" b="1">
              <a:solidFill>
                <a:srgbClr val="231E66"/>
              </a:solidFill>
            </a:endParaRPr>
          </a:p>
          <a:p>
            <a:pPr marL="565150" indent="-565150">
              <a:lnSpc>
                <a:spcPct val="90000"/>
              </a:lnSpc>
            </a:pPr>
            <a:r>
              <a:rPr lang="en-US" sz="3200" b="1">
                <a:solidFill>
                  <a:srgbClr val="006600"/>
                </a:solidFill>
              </a:rPr>
              <a:t>= 0.9666 atm</a:t>
            </a:r>
            <a:endParaRPr lang="en-US" sz="3200" b="1">
              <a:solidFill>
                <a:srgbClr val="000090"/>
              </a:solidFill>
            </a:endParaRP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1143000" y="-76200"/>
            <a:ext cx="7467600" cy="1219200"/>
          </a:xfrm>
        </p:spPr>
        <p:txBody>
          <a:bodyPr lIns="90487" tIns="44450" rIns="90487" bIns="44450" anchor="b"/>
          <a:lstStyle/>
          <a:p>
            <a:pPr eaLnBrk="1" hangingPunct="1"/>
            <a:r>
              <a:rPr lang="en-US" sz="3600" i="1">
                <a:latin typeface="Calibri" charset="0"/>
                <a:ea typeface="ＭＳ Ｐゴシック" charset="0"/>
                <a:cs typeface="ＭＳ Ｐゴシック" charset="0"/>
              </a:rPr>
              <a:t/>
            </a:r>
            <a:br>
              <a:rPr lang="en-US" sz="3600" i="1">
                <a:latin typeface="Calibri" charset="0"/>
                <a:ea typeface="ＭＳ Ｐゴシック" charset="0"/>
                <a:cs typeface="ＭＳ Ｐゴシック" charset="0"/>
              </a:rPr>
            </a:br>
            <a:r>
              <a:rPr lang="en-US" i="1">
                <a:latin typeface="Calibri" charset="0"/>
                <a:ea typeface="ＭＳ Ｐゴシック" charset="0"/>
                <a:cs typeface="ＭＳ Ｐゴシック" charset="0"/>
              </a:rPr>
              <a:t/>
            </a:r>
            <a:br>
              <a:rPr lang="en-US" i="1">
                <a:latin typeface="Calibri" charset="0"/>
                <a:ea typeface="ＭＳ Ｐゴシック" charset="0"/>
                <a:cs typeface="ＭＳ Ｐゴシック" charset="0"/>
              </a:rPr>
            </a:br>
            <a:r>
              <a:rPr lang="en-US" sz="3600" i="1">
                <a:latin typeface="Calibri" charset="0"/>
                <a:ea typeface="ＭＳ Ｐゴシック" charset="0"/>
                <a:cs typeface="ＭＳ Ｐゴシック" charset="0"/>
              </a:rPr>
              <a:t>Moles : Ideal Gas Law</a:t>
            </a:r>
            <a:br>
              <a:rPr lang="en-US" sz="3600" i="1">
                <a:latin typeface="Calibri" charset="0"/>
                <a:ea typeface="ＭＳ Ｐゴシック" charset="0"/>
                <a:cs typeface="ＭＳ Ｐゴシック" charset="0"/>
              </a:rPr>
            </a:br>
            <a:r>
              <a:rPr lang="en-US" sz="2800" i="1">
                <a:latin typeface="Calibri" charset="0"/>
                <a:ea typeface="ＭＳ Ｐゴシック" charset="0"/>
                <a:cs typeface="ＭＳ Ｐゴシック" charset="0"/>
              </a:rPr>
              <a:t>(</a:t>
            </a:r>
            <a:r>
              <a:rPr lang="en-US" sz="2800">
                <a:latin typeface="Arial" charset="0"/>
                <a:ea typeface="ＭＳ Ｐゴシック" charset="0"/>
                <a:cs typeface="Arial" charset="0"/>
              </a:rPr>
              <a:t>Part I: Hydrogen Calculation)</a:t>
            </a:r>
            <a:r>
              <a:rPr lang="en-US" sz="2800" i="1">
                <a:latin typeface="Calibri" charset="0"/>
                <a:ea typeface="ＭＳ Ｐゴシック" charset="0"/>
                <a:cs typeface="ＭＳ Ｐゴシック" charset="0"/>
              </a:rPr>
              <a:t> </a:t>
            </a:r>
            <a:endParaRPr lang="en-US" sz="2800">
              <a:latin typeface="Calibri" charset="0"/>
              <a:ea typeface="ＭＳ Ｐゴシック" charset="0"/>
              <a:cs typeface="ＭＳ Ｐゴシック" charset="0"/>
            </a:endParaRPr>
          </a:p>
        </p:txBody>
      </p:sp>
      <p:sp>
        <p:nvSpPr>
          <p:cNvPr id="75779" name="Rectangle 3"/>
          <p:cNvSpPr>
            <a:spLocks noGrp="1" noChangeArrowheads="1"/>
          </p:cNvSpPr>
          <p:nvPr>
            <p:ph type="body" idx="1"/>
          </p:nvPr>
        </p:nvSpPr>
        <p:spPr>
          <a:xfrm>
            <a:off x="152400" y="2000250"/>
            <a:ext cx="8839200" cy="4324350"/>
          </a:xfrm>
        </p:spPr>
        <p:txBody>
          <a:bodyPr lIns="90487" tIns="44450" rIns="90487" bIns="44450"/>
          <a:lstStyle/>
          <a:p>
            <a:pPr marL="565150" indent="-565150" eaLnBrk="1" hangingPunct="1">
              <a:lnSpc>
                <a:spcPct val="90000"/>
              </a:lnSpc>
              <a:buFontTx/>
              <a:buNone/>
            </a:pPr>
            <a:r>
              <a:rPr lang="en-US" sz="3600">
                <a:latin typeface="Calibri" charset="0"/>
                <a:ea typeface="ＭＳ Ｐゴシック" charset="0"/>
                <a:cs typeface="ＭＳ Ｐゴシック" charset="0"/>
              </a:rPr>
              <a:t>					n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3600">
                <a:latin typeface="Calibri" charset="0"/>
                <a:ea typeface="ＭＳ Ｐゴシック" charset="0"/>
                <a:cs typeface="ＭＳ Ｐゴシック" charset="0"/>
              </a:rPr>
              <a:t> = </a:t>
            </a:r>
            <a:r>
              <a:rPr lang="en-US" sz="3600">
                <a:solidFill>
                  <a:srgbClr val="006600"/>
                </a:solidFill>
                <a:latin typeface="Calibri" charset="0"/>
                <a:ea typeface="ＭＳ Ｐゴシック" charset="0"/>
                <a:cs typeface="ＭＳ Ｐゴシック" charset="0"/>
              </a:rPr>
              <a:t>P</a:t>
            </a:r>
            <a:r>
              <a:rPr lang="en-US" sz="3600">
                <a:solidFill>
                  <a:srgbClr val="3366FF"/>
                </a:solidFill>
                <a:latin typeface="Calibri" charset="0"/>
                <a:ea typeface="ＭＳ Ｐゴシック" charset="0"/>
                <a:cs typeface="ＭＳ Ｐゴシック" charset="0"/>
              </a:rPr>
              <a:t>V</a:t>
            </a:r>
            <a:r>
              <a:rPr lang="en-US" sz="3600">
                <a:solidFill>
                  <a:srgbClr val="3365FB"/>
                </a:solidFill>
                <a:latin typeface="Calibri" charset="0"/>
                <a:ea typeface="ＭＳ Ｐゴシック" charset="0"/>
                <a:cs typeface="ＭＳ Ｐゴシック" charset="0"/>
              </a:rPr>
              <a:t> </a:t>
            </a:r>
            <a:r>
              <a:rPr lang="en-US" sz="3600">
                <a:latin typeface="Calibri" charset="0"/>
                <a:ea typeface="ＭＳ Ｐゴシック" charset="0"/>
                <a:cs typeface="ＭＳ Ｐゴシック" charset="0"/>
              </a:rPr>
              <a:t>/ </a:t>
            </a:r>
            <a:r>
              <a:rPr lang="en-US" sz="3600">
                <a:solidFill>
                  <a:srgbClr val="990000"/>
                </a:solidFill>
                <a:latin typeface="Calibri" charset="0"/>
                <a:ea typeface="ＭＳ Ｐゴシック" charset="0"/>
                <a:cs typeface="ＭＳ Ｐゴシック" charset="0"/>
              </a:rPr>
              <a:t>R</a:t>
            </a:r>
            <a:r>
              <a:rPr lang="en-US" sz="3600">
                <a:solidFill>
                  <a:srgbClr val="FF0000"/>
                </a:solidFill>
                <a:latin typeface="Calibri" charset="0"/>
                <a:ea typeface="ＭＳ Ｐゴシック" charset="0"/>
                <a:cs typeface="ＭＳ Ｐゴシック" charset="0"/>
              </a:rPr>
              <a:t>T</a:t>
            </a:r>
          </a:p>
          <a:p>
            <a:pPr marL="565150" indent="-565150" algn="ctr" eaLnBrk="1" hangingPunct="1">
              <a:lnSpc>
                <a:spcPct val="90000"/>
              </a:lnSpc>
            </a:pPr>
            <a:endParaRPr lang="en-US" sz="800">
              <a:latin typeface="Calibri" charset="0"/>
              <a:ea typeface="ＭＳ Ｐゴシック" charset="0"/>
              <a:cs typeface="ＭＳ Ｐゴシック" charset="0"/>
            </a:endParaRPr>
          </a:p>
          <a:p>
            <a:pPr marL="565150" indent="-565150">
              <a:lnSpc>
                <a:spcPct val="90000"/>
              </a:lnSpc>
              <a:spcBef>
                <a:spcPct val="0"/>
              </a:spcBef>
            </a:pPr>
            <a:r>
              <a:rPr lang="en-US" sz="2800" b="1">
                <a:latin typeface="Calibri" charset="0"/>
                <a:ea typeface="ＭＳ Ｐゴシック" charset="0"/>
                <a:cs typeface="ＭＳ Ｐゴシック" charset="0"/>
              </a:rPr>
              <a:t>n = moles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a:t>
            </a:r>
            <a:endParaRPr lang="en-US" b="1">
              <a:latin typeface="Calibri" charset="0"/>
              <a:ea typeface="ＭＳ Ｐゴシック" charset="0"/>
              <a:cs typeface="ＭＳ Ｐゴシック" charset="0"/>
            </a:endParaRPr>
          </a:p>
          <a:p>
            <a:pPr marL="565150" indent="-565150" eaLnBrk="1" hangingPunct="1">
              <a:lnSpc>
                <a:spcPct val="90000"/>
              </a:lnSpc>
            </a:pPr>
            <a:r>
              <a:rPr lang="en-US" sz="2800" b="1">
                <a:solidFill>
                  <a:srgbClr val="006600"/>
                </a:solidFill>
                <a:latin typeface="Calibri" charset="0"/>
                <a:ea typeface="ＭＳ Ｐゴシック" charset="0"/>
                <a:cs typeface="ＭＳ Ｐゴシック" charset="0"/>
              </a:rPr>
              <a:t>P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 0.9666 atm</a:t>
            </a:r>
            <a:endParaRPr lang="en-US" sz="2800" b="1">
              <a:solidFill>
                <a:srgbClr val="000090"/>
              </a:solidFill>
              <a:latin typeface="Calibri" charset="0"/>
              <a:ea typeface="ＭＳ Ｐゴシック" charset="0"/>
              <a:cs typeface="ＭＳ Ｐゴシック" charset="0"/>
            </a:endParaRPr>
          </a:p>
          <a:p>
            <a:pPr marL="565150" indent="-565150" eaLnBrk="1" hangingPunct="1">
              <a:lnSpc>
                <a:spcPct val="90000"/>
              </a:lnSpc>
            </a:pPr>
            <a:r>
              <a:rPr lang="en-US" sz="2800" b="1">
                <a:solidFill>
                  <a:srgbClr val="3366FF"/>
                </a:solidFill>
                <a:latin typeface="Calibri" charset="0"/>
                <a:ea typeface="ＭＳ Ｐゴシック" charset="0"/>
                <a:cs typeface="ＭＳ Ｐゴシック" charset="0"/>
              </a:rPr>
              <a:t>V = 0.0815</a:t>
            </a:r>
            <a:r>
              <a:rPr lang="en-US" sz="2800" b="1">
                <a:solidFill>
                  <a:srgbClr val="3366FF"/>
                </a:solidFill>
                <a:latin typeface="Calibri" charset="0"/>
                <a:ea typeface="ＭＳ Ｐゴシック" charset="0"/>
                <a:cs typeface="ＭＳ Ｐゴシック" charset="0"/>
                <a:sym typeface="Symbol" charset="0"/>
              </a:rPr>
              <a:t> L</a:t>
            </a:r>
          </a:p>
          <a:p>
            <a:pPr marL="565150" indent="-565150" eaLnBrk="1" hangingPunct="1">
              <a:lnSpc>
                <a:spcPct val="90000"/>
              </a:lnSpc>
            </a:pPr>
            <a:r>
              <a:rPr lang="en-US" sz="2800" b="1">
                <a:solidFill>
                  <a:srgbClr val="FF0000"/>
                </a:solidFill>
                <a:latin typeface="Calibri" charset="0"/>
                <a:ea typeface="ＭＳ Ｐゴシック" charset="0"/>
                <a:cs typeface="ＭＳ Ｐゴシック" charset="0"/>
              </a:rPr>
              <a:t>T = 295.1</a:t>
            </a:r>
            <a:r>
              <a:rPr lang="en-US" sz="2800" b="1">
                <a:solidFill>
                  <a:srgbClr val="808080"/>
                </a:solidFill>
                <a:latin typeface="Calibri" charset="0"/>
                <a:ea typeface="ＭＳ Ｐゴシック" charset="0"/>
                <a:cs typeface="ＭＳ Ｐゴシック" charset="0"/>
              </a:rPr>
              <a:t> </a:t>
            </a:r>
            <a:r>
              <a:rPr lang="en-US" sz="2800" b="1">
                <a:solidFill>
                  <a:srgbClr val="FF0000"/>
                </a:solidFill>
                <a:latin typeface="Calibri" charset="0"/>
                <a:ea typeface="ＭＳ Ｐゴシック" charset="0"/>
                <a:cs typeface="ＭＳ Ｐゴシック" charset="0"/>
                <a:sym typeface="Symbol" charset="0"/>
              </a:rPr>
              <a:t>K</a:t>
            </a:r>
            <a:endParaRPr lang="en-US" sz="2800" b="1">
              <a:solidFill>
                <a:srgbClr val="FF0000"/>
              </a:solidFill>
              <a:latin typeface="Calibri" charset="0"/>
              <a:ea typeface="ＭＳ Ｐゴシック" charset="0"/>
              <a:cs typeface="ＭＳ Ｐゴシック" charset="0"/>
            </a:endParaRPr>
          </a:p>
          <a:p>
            <a:pPr marL="565150" indent="-565150" eaLnBrk="1" hangingPunct="1">
              <a:lnSpc>
                <a:spcPct val="90000"/>
              </a:lnSpc>
              <a:buFontTx/>
              <a:buNone/>
            </a:pPr>
            <a:r>
              <a:rPr lang="en-US" sz="2800" b="1">
                <a:latin typeface="Calibri" charset="0"/>
                <a:ea typeface="ＭＳ Ｐゴシック" charset="0"/>
                <a:cs typeface="ＭＳ Ｐゴシック" charset="0"/>
              </a:rPr>
              <a:t>    </a:t>
            </a:r>
          </a:p>
          <a:p>
            <a:pPr marL="565150" indent="-565150" eaLnBrk="1" hangingPunct="1">
              <a:lnSpc>
                <a:spcPct val="90000"/>
              </a:lnSpc>
              <a:buFontTx/>
              <a:buNone/>
            </a:pPr>
            <a:endParaRPr lang="en-US" sz="2800" b="1">
              <a:latin typeface="Calibri" charset="0"/>
              <a:ea typeface="ＭＳ Ｐゴシック" charset="0"/>
              <a:cs typeface="ＭＳ Ｐゴシック" charset="0"/>
            </a:endParaRPr>
          </a:p>
        </p:txBody>
      </p:sp>
      <p:sp>
        <p:nvSpPr>
          <p:cNvPr id="75780" name="Text Box 6"/>
          <p:cNvSpPr txBox="1">
            <a:spLocks noChangeArrowheads="1"/>
          </p:cNvSpPr>
          <p:nvPr/>
        </p:nvSpPr>
        <p:spPr bwMode="auto">
          <a:xfrm>
            <a:off x="1066800" y="11430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Zn(s) </a:t>
            </a:r>
            <a:r>
              <a:rPr lang="en-US" sz="3200"/>
              <a:t>+ 2HCl(aq) </a:t>
            </a:r>
            <a:r>
              <a:rPr lang="en-US" sz="3200">
                <a:sym typeface="Symbol" charset="0"/>
              </a:rPr>
              <a:t> </a:t>
            </a:r>
            <a:r>
              <a:rPr lang="en-US" sz="3200"/>
              <a:t>ZnCl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sp>
        <p:nvSpPr>
          <p:cNvPr id="75781" name="Rectangle 12"/>
          <p:cNvSpPr>
            <a:spLocks noChangeArrowheads="1"/>
          </p:cNvSpPr>
          <p:nvPr/>
        </p:nvSpPr>
        <p:spPr bwMode="auto">
          <a:xfrm>
            <a:off x="304800" y="4800600"/>
            <a:ext cx="43481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2800" b="1">
                <a:solidFill>
                  <a:srgbClr val="990000"/>
                </a:solidFill>
              </a:rPr>
              <a:t>R</a:t>
            </a:r>
            <a:r>
              <a:rPr lang="en-US" sz="2800">
                <a:solidFill>
                  <a:srgbClr val="990000"/>
                </a:solidFill>
              </a:rPr>
              <a:t> =</a:t>
            </a:r>
            <a:r>
              <a:rPr lang="en-US" sz="2800" b="1">
                <a:solidFill>
                  <a:srgbClr val="990000"/>
                </a:solidFill>
              </a:rPr>
              <a:t> </a:t>
            </a:r>
            <a:r>
              <a:rPr lang="en-US" sz="2800" b="1"/>
              <a:t>0.08206</a:t>
            </a:r>
            <a:r>
              <a:rPr lang="en-US" sz="2800" b="1">
                <a:solidFill>
                  <a:srgbClr val="990000"/>
                </a:solidFill>
              </a:rPr>
              <a:t> </a:t>
            </a:r>
            <a:r>
              <a:rPr lang="en-US" sz="2800">
                <a:solidFill>
                  <a:srgbClr val="990000"/>
                </a:solidFill>
              </a:rPr>
              <a:t>L atm K</a:t>
            </a:r>
            <a:r>
              <a:rPr lang="en-US" sz="2800" baseline="30000">
                <a:solidFill>
                  <a:srgbClr val="990000"/>
                </a:solidFill>
              </a:rPr>
              <a:t>−1</a:t>
            </a:r>
            <a:r>
              <a:rPr lang="en-US" sz="2800">
                <a:solidFill>
                  <a:srgbClr val="990000"/>
                </a:solidFill>
              </a:rPr>
              <a:t> mol</a:t>
            </a:r>
            <a:r>
              <a:rPr lang="en-US" sz="2800" baseline="30000">
                <a:solidFill>
                  <a:srgbClr val="990000"/>
                </a:solidFill>
              </a:rPr>
              <a:t>−1 </a:t>
            </a:r>
            <a:endParaRPr lang="en-US" sz="2800" baseline="30000"/>
          </a:p>
        </p:txBody>
      </p:sp>
      <p:sp>
        <p:nvSpPr>
          <p:cNvPr id="15" name="Rectangle 14"/>
          <p:cNvSpPr>
            <a:spLocks noChangeArrowheads="1"/>
          </p:cNvSpPr>
          <p:nvPr/>
        </p:nvSpPr>
        <p:spPr bwMode="auto">
          <a:xfrm>
            <a:off x="2209800" y="5757863"/>
            <a:ext cx="32035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2800"/>
              <a:t> 0.00325 </a:t>
            </a:r>
            <a:r>
              <a:rPr lang="en-US" b="1"/>
              <a:t>moles </a:t>
            </a:r>
            <a:r>
              <a:rPr lang="en-US" sz="1800" b="1">
                <a:solidFill>
                  <a:srgbClr val="006600"/>
                </a:solidFill>
              </a:rPr>
              <a:t>H</a:t>
            </a:r>
            <a:r>
              <a:rPr lang="en-US" sz="1800" b="1" baseline="-25000">
                <a:solidFill>
                  <a:srgbClr val="006600"/>
                </a:solidFill>
              </a:rPr>
              <a:t>2</a:t>
            </a:r>
            <a:r>
              <a:rPr lang="en-US" sz="1800" b="1">
                <a:solidFill>
                  <a:srgbClr val="006600"/>
                </a:solidFill>
              </a:rPr>
              <a:t>(g)</a:t>
            </a:r>
            <a:endParaRPr lang="en-US"/>
          </a:p>
        </p:txBody>
      </p:sp>
      <p:sp>
        <p:nvSpPr>
          <p:cNvPr id="75783" name="Rectangle 15"/>
          <p:cNvSpPr>
            <a:spLocks noChangeArrowheads="1"/>
          </p:cNvSpPr>
          <p:nvPr/>
        </p:nvSpPr>
        <p:spPr bwMode="auto">
          <a:xfrm>
            <a:off x="555625" y="5638800"/>
            <a:ext cx="17843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4000"/>
              <a:t>n </a:t>
            </a:r>
            <a:r>
              <a:rPr lang="en-US" b="1">
                <a:solidFill>
                  <a:srgbClr val="006600"/>
                </a:solidFill>
              </a:rPr>
              <a:t>H</a:t>
            </a:r>
            <a:r>
              <a:rPr lang="en-US" b="1" baseline="-25000">
                <a:solidFill>
                  <a:srgbClr val="006600"/>
                </a:solidFill>
              </a:rPr>
              <a:t>2</a:t>
            </a:r>
            <a:r>
              <a:rPr lang="en-US" b="1">
                <a:solidFill>
                  <a:srgbClr val="006600"/>
                </a:solidFill>
              </a:rPr>
              <a:t>(g)</a:t>
            </a:r>
            <a:r>
              <a:rPr lang="en-US" sz="4000"/>
              <a:t> = </a:t>
            </a:r>
            <a:endParaRPr lang="en-US"/>
          </a:p>
        </p:txBody>
      </p:sp>
      <p:sp>
        <p:nvSpPr>
          <p:cNvPr id="17" name="Rectangle 16"/>
          <p:cNvSpPr>
            <a:spLocks noChangeArrowheads="1"/>
          </p:cNvSpPr>
          <p:nvPr/>
        </p:nvSpPr>
        <p:spPr bwMode="auto">
          <a:xfrm>
            <a:off x="5314950" y="5800725"/>
            <a:ext cx="33718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 </a:t>
            </a:r>
            <a:r>
              <a:rPr lang="en-US" sz="2800"/>
              <a:t>0.00325</a:t>
            </a:r>
            <a:r>
              <a:rPr lang="en-US"/>
              <a:t> </a:t>
            </a:r>
            <a:r>
              <a:rPr lang="en-US" b="1"/>
              <a:t>moles </a:t>
            </a:r>
            <a:r>
              <a:rPr lang="en-US" sz="1800" b="1">
                <a:solidFill>
                  <a:srgbClr val="231E66"/>
                </a:solidFill>
              </a:rPr>
              <a:t>Zn(s) </a:t>
            </a:r>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533400" y="381000"/>
            <a:ext cx="8153400" cy="1219200"/>
          </a:xfrm>
        </p:spPr>
        <p:txBody>
          <a:bodyPr lIns="90487" tIns="44450" rIns="90487" bIns="44450" anchor="b"/>
          <a:lstStyle/>
          <a:p>
            <a:pPr eaLnBrk="1" hangingPunct="1"/>
            <a:r>
              <a:rPr lang="en-US" i="1">
                <a:latin typeface="Calibri" charset="0"/>
                <a:ea typeface="ＭＳ Ｐゴシック" charset="0"/>
                <a:cs typeface="ＭＳ Ｐゴシック" charset="0"/>
              </a:rPr>
              <a:t>% Error</a:t>
            </a:r>
            <a:br>
              <a:rPr lang="en-US" i="1">
                <a:latin typeface="Calibri" charset="0"/>
                <a:ea typeface="ＭＳ Ｐゴシック" charset="0"/>
                <a:cs typeface="ＭＳ Ｐゴシック" charset="0"/>
              </a:rPr>
            </a:br>
            <a:r>
              <a:rPr lang="en-US" sz="3200" i="1">
                <a:latin typeface="Calibri" charset="0"/>
                <a:ea typeface="ＭＳ Ｐゴシック" charset="0"/>
                <a:cs typeface="ＭＳ Ｐゴシック" charset="0"/>
              </a:rPr>
              <a:t>Theoretical Mass Zinc vs. Experimental</a:t>
            </a:r>
            <a:br>
              <a:rPr lang="en-US" sz="3200" i="1">
                <a:latin typeface="Calibri" charset="0"/>
                <a:ea typeface="ＭＳ Ｐゴシック" charset="0"/>
                <a:cs typeface="ＭＳ Ｐゴシック" charset="0"/>
              </a:rPr>
            </a:br>
            <a:r>
              <a:rPr lang="en-US" sz="3200" i="1">
                <a:latin typeface="Calibri" charset="0"/>
                <a:ea typeface="ＭＳ Ｐゴシック" charset="0"/>
                <a:cs typeface="ＭＳ Ｐゴシック" charset="0"/>
              </a:rPr>
              <a:t>(</a:t>
            </a:r>
            <a:r>
              <a:rPr lang="en-US" sz="2400">
                <a:latin typeface="Arial" charset="0"/>
                <a:ea typeface="ＭＳ Ｐゴシック" charset="0"/>
                <a:cs typeface="Arial" charset="0"/>
              </a:rPr>
              <a:t>Part I: Calculation)</a:t>
            </a:r>
          </a:p>
        </p:txBody>
      </p:sp>
      <p:sp>
        <p:nvSpPr>
          <p:cNvPr id="11267" name="Rectangle 3"/>
          <p:cNvSpPr>
            <a:spLocks noGrp="1" noChangeArrowheads="1"/>
          </p:cNvSpPr>
          <p:nvPr>
            <p:ph type="body" idx="1"/>
          </p:nvPr>
        </p:nvSpPr>
        <p:spPr>
          <a:xfrm>
            <a:off x="304800" y="1600200"/>
            <a:ext cx="8839200" cy="4324350"/>
          </a:xfrm>
        </p:spPr>
        <p:txBody>
          <a:bodyPr lIns="90487" tIns="44450" rIns="90487" bIns="44450"/>
          <a:lstStyle/>
          <a:p>
            <a:pPr marL="565150" indent="-565150" algn="ctr" eaLnBrk="1" hangingPunct="1">
              <a:lnSpc>
                <a:spcPct val="90000"/>
              </a:lnSpc>
            </a:pPr>
            <a:endParaRPr lang="en-US" sz="800">
              <a:solidFill>
                <a:srgbClr val="660066"/>
              </a:solidFill>
              <a:latin typeface="Calibri" charset="0"/>
              <a:ea typeface="ＭＳ Ｐゴシック" charset="0"/>
              <a:cs typeface="ＭＳ Ｐゴシック" charset="0"/>
            </a:endParaRPr>
          </a:p>
          <a:p>
            <a:pPr marL="565150" indent="-565150" eaLnBrk="1" hangingPunct="1">
              <a:lnSpc>
                <a:spcPct val="90000"/>
              </a:lnSpc>
              <a:buFontTx/>
              <a:buNone/>
            </a:pPr>
            <a:r>
              <a:rPr lang="en-US" sz="2800" b="1">
                <a:solidFill>
                  <a:srgbClr val="660066"/>
                </a:solidFill>
                <a:latin typeface="Calibri" charset="0"/>
                <a:ea typeface="ＭＳ Ｐゴシック" charset="0"/>
                <a:cs typeface="ＭＳ Ｐゴシック" charset="0"/>
              </a:rPr>
              <a:t>   </a:t>
            </a:r>
          </a:p>
        </p:txBody>
      </p:sp>
      <p:sp>
        <p:nvSpPr>
          <p:cNvPr id="77828" name="Text Box 6"/>
          <p:cNvSpPr txBox="1">
            <a:spLocks noChangeArrowheads="1"/>
          </p:cNvSpPr>
          <p:nvPr/>
        </p:nvSpPr>
        <p:spPr bwMode="auto">
          <a:xfrm>
            <a:off x="838200" y="16002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Zn(s) </a:t>
            </a:r>
            <a:r>
              <a:rPr lang="en-US" sz="3200"/>
              <a:t>+ 2HCl(aq) </a:t>
            </a:r>
            <a:r>
              <a:rPr lang="en-US" sz="3200">
                <a:sym typeface="Symbol" charset="0"/>
              </a:rPr>
              <a:t> </a:t>
            </a:r>
            <a:r>
              <a:rPr lang="en-US" sz="3200"/>
              <a:t>ZnCl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sp>
        <p:nvSpPr>
          <p:cNvPr id="77829" name="Rectangle 12"/>
          <p:cNvSpPr>
            <a:spLocks noChangeArrowheads="1"/>
          </p:cNvSpPr>
          <p:nvPr/>
        </p:nvSpPr>
        <p:spPr bwMode="auto">
          <a:xfrm>
            <a:off x="1668463" y="3429000"/>
            <a:ext cx="72263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0" hangingPunct="0"/>
            <a:r>
              <a:rPr lang="en-US" b="1"/>
              <a:t>experimental grams </a:t>
            </a:r>
            <a:r>
              <a:rPr lang="en-US" sz="1800" b="1">
                <a:solidFill>
                  <a:srgbClr val="231E66"/>
                </a:solidFill>
              </a:rPr>
              <a:t>Zn(s)</a:t>
            </a:r>
            <a:r>
              <a:rPr lang="en-US" sz="1800" b="1">
                <a:solidFill>
                  <a:srgbClr val="006600"/>
                </a:solidFill>
              </a:rPr>
              <a:t> </a:t>
            </a:r>
            <a:r>
              <a:rPr lang="en-US" b="1"/>
              <a:t>- theoretical grams </a:t>
            </a:r>
            <a:r>
              <a:rPr lang="en-US" sz="1800" b="1">
                <a:solidFill>
                  <a:srgbClr val="231E66"/>
                </a:solidFill>
              </a:rPr>
              <a:t>Zn(s)</a:t>
            </a:r>
            <a:r>
              <a:rPr lang="en-US" sz="1800" b="1">
                <a:solidFill>
                  <a:srgbClr val="006600"/>
                </a:solidFill>
              </a:rPr>
              <a:t>  </a:t>
            </a:r>
            <a:endParaRPr lang="en-US"/>
          </a:p>
          <a:p>
            <a:pPr algn="ctr" eaLnBrk="0" hangingPunct="0"/>
            <a:r>
              <a:rPr lang="en-US" sz="800" b="1"/>
              <a:t>_________________________________________________________________________________________________________--________________</a:t>
            </a:r>
          </a:p>
          <a:p>
            <a:pPr algn="ctr" eaLnBrk="0" hangingPunct="0"/>
            <a:r>
              <a:rPr lang="en-US" b="1"/>
              <a:t>theoretical grams </a:t>
            </a:r>
            <a:r>
              <a:rPr lang="en-US" sz="1800" b="1">
                <a:solidFill>
                  <a:srgbClr val="231E66"/>
                </a:solidFill>
              </a:rPr>
              <a:t>Zn(s)</a:t>
            </a:r>
            <a:r>
              <a:rPr lang="en-US" sz="1800" b="1">
                <a:solidFill>
                  <a:srgbClr val="006600"/>
                </a:solidFill>
              </a:rPr>
              <a:t> </a:t>
            </a:r>
            <a:endParaRPr lang="en-US"/>
          </a:p>
        </p:txBody>
      </p:sp>
      <p:sp>
        <p:nvSpPr>
          <p:cNvPr id="77830" name="Rectangle 13"/>
          <p:cNvSpPr>
            <a:spLocks noChangeArrowheads="1"/>
          </p:cNvSpPr>
          <p:nvPr/>
        </p:nvSpPr>
        <p:spPr bwMode="auto">
          <a:xfrm>
            <a:off x="0" y="3741738"/>
            <a:ext cx="157956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b="1">
                <a:solidFill>
                  <a:srgbClr val="963241"/>
                </a:solidFill>
                <a:sym typeface="Symbol" charset="0"/>
              </a:rPr>
              <a:t>% Error = </a:t>
            </a:r>
            <a:endParaRPr lang="en-US"/>
          </a:p>
          <a:p>
            <a:pPr eaLnBrk="0" hangingPunct="0"/>
            <a:r>
              <a:rPr lang="en-US" b="1">
                <a:solidFill>
                  <a:srgbClr val="963241"/>
                </a:solidFill>
                <a:sym typeface="Symbol" charset="0"/>
              </a:rPr>
              <a:t> </a:t>
            </a:r>
            <a:endParaRPr lang="en-US"/>
          </a:p>
        </p:txBody>
      </p:sp>
      <p:sp>
        <p:nvSpPr>
          <p:cNvPr id="77831" name="Rectangle 13"/>
          <p:cNvSpPr>
            <a:spLocks noChangeArrowheads="1"/>
          </p:cNvSpPr>
          <p:nvPr/>
        </p:nvSpPr>
        <p:spPr bwMode="auto">
          <a:xfrm>
            <a:off x="2895600" y="4800600"/>
            <a:ext cx="4175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1800" b="1">
                <a:solidFill>
                  <a:srgbClr val="006600"/>
                </a:solidFill>
              </a:rPr>
              <a:t> </a:t>
            </a:r>
            <a:r>
              <a:rPr lang="en-US" b="1">
                <a:solidFill>
                  <a:srgbClr val="963241"/>
                </a:solidFill>
                <a:sym typeface="Symbol" charset="0"/>
              </a:rPr>
              <a:t>= </a:t>
            </a:r>
            <a:endParaRPr lang="en-US"/>
          </a:p>
        </p:txBody>
      </p:sp>
      <p:sp>
        <p:nvSpPr>
          <p:cNvPr id="77832" name="Rectangle 12"/>
          <p:cNvSpPr>
            <a:spLocks noChangeArrowheads="1"/>
          </p:cNvSpPr>
          <p:nvPr/>
        </p:nvSpPr>
        <p:spPr bwMode="auto">
          <a:xfrm>
            <a:off x="3429000" y="4495800"/>
            <a:ext cx="30940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0" hangingPunct="0"/>
            <a:r>
              <a:rPr lang="en-US">
                <a:solidFill>
                  <a:srgbClr val="660066"/>
                </a:solidFill>
              </a:rPr>
              <a:t>0.213</a:t>
            </a:r>
            <a:r>
              <a:rPr lang="en-US"/>
              <a:t> </a:t>
            </a:r>
            <a:r>
              <a:rPr lang="en-US" b="1"/>
              <a:t>g - </a:t>
            </a:r>
            <a:r>
              <a:rPr lang="en-US" b="1">
                <a:solidFill>
                  <a:srgbClr val="963241"/>
                </a:solidFill>
                <a:sym typeface="Symbol" charset="0"/>
              </a:rPr>
              <a:t>0.21 </a:t>
            </a:r>
            <a:r>
              <a:rPr lang="en-US" b="1"/>
              <a:t>g </a:t>
            </a:r>
          </a:p>
          <a:p>
            <a:pPr algn="ctr" eaLnBrk="0" hangingPunct="0"/>
            <a:r>
              <a:rPr lang="en-US" sz="800" b="1"/>
              <a:t>___________________________________________________</a:t>
            </a:r>
          </a:p>
          <a:p>
            <a:pPr algn="ctr" eaLnBrk="0" hangingPunct="0"/>
            <a:r>
              <a:rPr lang="en-US" b="1">
                <a:solidFill>
                  <a:srgbClr val="963241"/>
                </a:solidFill>
                <a:sym typeface="Symbol" charset="0"/>
              </a:rPr>
              <a:t>		0.21 </a:t>
            </a:r>
            <a:r>
              <a:rPr lang="en-US" b="1"/>
              <a:t>g </a:t>
            </a:r>
            <a:endParaRPr lang="en-US"/>
          </a:p>
        </p:txBody>
      </p:sp>
      <p:sp>
        <p:nvSpPr>
          <p:cNvPr id="77833" name="Rectangle 13"/>
          <p:cNvSpPr>
            <a:spLocks noChangeArrowheads="1"/>
          </p:cNvSpPr>
          <p:nvPr/>
        </p:nvSpPr>
        <p:spPr bwMode="auto">
          <a:xfrm>
            <a:off x="2590800" y="2971800"/>
            <a:ext cx="6018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1800" b="1">
                <a:solidFill>
                  <a:srgbClr val="006600"/>
                </a:solidFill>
              </a:rPr>
              <a:t> </a:t>
            </a:r>
            <a:r>
              <a:rPr lang="en-US" b="1">
                <a:solidFill>
                  <a:srgbClr val="660066"/>
                </a:solidFill>
                <a:sym typeface="Symbol" charset="0"/>
              </a:rPr>
              <a:t>= 0.00325 </a:t>
            </a:r>
            <a:r>
              <a:rPr lang="en-US" b="1"/>
              <a:t>moles </a:t>
            </a:r>
            <a:r>
              <a:rPr lang="en-US" sz="1800" b="1">
                <a:solidFill>
                  <a:srgbClr val="231E66"/>
                </a:solidFill>
              </a:rPr>
              <a:t>Zn(s)</a:t>
            </a:r>
            <a:r>
              <a:rPr lang="en-US" sz="1800" b="1">
                <a:solidFill>
                  <a:srgbClr val="006600"/>
                </a:solidFill>
              </a:rPr>
              <a:t> </a:t>
            </a:r>
            <a:r>
              <a:rPr lang="en-US" b="1"/>
              <a:t>x </a:t>
            </a:r>
            <a:r>
              <a:rPr lang="en-US"/>
              <a:t>65.37 g/mol </a:t>
            </a:r>
            <a:r>
              <a:rPr lang="en-US" sz="1800" b="1">
                <a:solidFill>
                  <a:srgbClr val="231E66"/>
                </a:solidFill>
              </a:rPr>
              <a:t>Zn(s)</a:t>
            </a:r>
            <a:endParaRPr lang="en-US" sz="1800"/>
          </a:p>
        </p:txBody>
      </p:sp>
      <p:sp>
        <p:nvSpPr>
          <p:cNvPr id="77834" name="TextBox 14"/>
          <p:cNvSpPr txBox="1">
            <a:spLocks noChangeArrowheads="1"/>
          </p:cNvSpPr>
          <p:nvPr/>
        </p:nvSpPr>
        <p:spPr bwMode="auto">
          <a:xfrm>
            <a:off x="7961313" y="3733800"/>
            <a:ext cx="8778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a:t>x 100</a:t>
            </a:r>
          </a:p>
        </p:txBody>
      </p:sp>
      <p:sp>
        <p:nvSpPr>
          <p:cNvPr id="77835" name="TextBox 15"/>
          <p:cNvSpPr txBox="1">
            <a:spLocks noChangeArrowheads="1"/>
          </p:cNvSpPr>
          <p:nvPr/>
        </p:nvSpPr>
        <p:spPr bwMode="auto">
          <a:xfrm>
            <a:off x="6084888" y="4724400"/>
            <a:ext cx="8778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a:t>x 100</a:t>
            </a:r>
          </a:p>
        </p:txBody>
      </p:sp>
      <p:sp>
        <p:nvSpPr>
          <p:cNvPr id="77836" name="Rectangle 13"/>
          <p:cNvSpPr>
            <a:spLocks noChangeArrowheads="1"/>
          </p:cNvSpPr>
          <p:nvPr/>
        </p:nvSpPr>
        <p:spPr bwMode="auto">
          <a:xfrm>
            <a:off x="2895600" y="5334000"/>
            <a:ext cx="1557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1800" b="1" dirty="0">
                <a:solidFill>
                  <a:srgbClr val="006600"/>
                </a:solidFill>
              </a:rPr>
              <a:t> </a:t>
            </a:r>
            <a:r>
              <a:rPr lang="en-US" b="1" dirty="0">
                <a:solidFill>
                  <a:srgbClr val="963241"/>
                </a:solidFill>
                <a:sym typeface="Symbol" charset="0"/>
              </a:rPr>
              <a:t>=    1.4 % </a:t>
            </a:r>
            <a:endParaRPr lang="en-US" dirty="0"/>
          </a:p>
        </p:txBody>
      </p:sp>
      <p:sp>
        <p:nvSpPr>
          <p:cNvPr id="77837" name="Rectangle 11"/>
          <p:cNvSpPr>
            <a:spLocks noChangeArrowheads="1"/>
          </p:cNvSpPr>
          <p:nvPr/>
        </p:nvSpPr>
        <p:spPr bwMode="auto">
          <a:xfrm>
            <a:off x="1295400" y="2438400"/>
            <a:ext cx="6858000" cy="461963"/>
          </a:xfrm>
          <a:prstGeom prst="rect">
            <a:avLst/>
          </a:prstGeom>
          <a:solidFill>
            <a:schemeClr val="accent1"/>
          </a:solidFill>
          <a:ln w="9525">
            <a:solidFill>
              <a:schemeClr val="tx1"/>
            </a:solidFill>
            <a:miter lim="800000"/>
            <a:headEnd/>
            <a:tailEnd/>
          </a:ln>
        </p:spPr>
        <p:txBody>
          <a:bodyPr>
            <a:spAutoFit/>
          </a:bodyPr>
          <a:lstStyle/>
          <a:p>
            <a:pPr eaLnBrk="0" hangingPunct="0"/>
            <a:r>
              <a:rPr lang="en-US" b="1"/>
              <a:t>mass (g) </a:t>
            </a:r>
            <a:r>
              <a:rPr lang="en-US" sz="1800" b="1">
                <a:solidFill>
                  <a:srgbClr val="231E66"/>
                </a:solidFill>
              </a:rPr>
              <a:t>Zn(s)</a:t>
            </a:r>
            <a:r>
              <a:rPr lang="en-US" b="1">
                <a:solidFill>
                  <a:srgbClr val="231E66"/>
                </a:solidFill>
              </a:rPr>
              <a:t> </a:t>
            </a:r>
            <a:r>
              <a:rPr lang="en-US" b="1"/>
              <a:t>  = mol </a:t>
            </a:r>
            <a:r>
              <a:rPr lang="en-US" b="1">
                <a:solidFill>
                  <a:srgbClr val="231E66"/>
                </a:solidFill>
              </a:rPr>
              <a:t>Zn(s)</a:t>
            </a:r>
            <a:r>
              <a:rPr lang="en-US" b="1"/>
              <a:t>  x Molar Mass </a:t>
            </a:r>
            <a:r>
              <a:rPr lang="en-US" sz="1800" b="1">
                <a:solidFill>
                  <a:srgbClr val="231E66"/>
                </a:solidFill>
              </a:rPr>
              <a:t>Zn(s)</a:t>
            </a:r>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267">
                                            <p:txEl>
                                              <p:pRg st="1" end="1"/>
                                            </p:txEl>
                                          </p:spTgt>
                                        </p:tgtEl>
                                        <p:attrNameLst>
                                          <p:attrName>style.visibility</p:attrName>
                                        </p:attrNameLst>
                                      </p:cBhvr>
                                      <p:to>
                                        <p:strVal val="visible"/>
                                      </p:to>
                                    </p:set>
                                    <p:anim calcmode="lin" valueType="num">
                                      <p:cBhvr additive="base">
                                        <p:cTn id="7" dur="500" fill="hold"/>
                                        <p:tgtEl>
                                          <p:spTgt spid="11267">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26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762000" y="-228600"/>
            <a:ext cx="7772400" cy="1143000"/>
          </a:xfrm>
        </p:spPr>
        <p:txBody>
          <a:bodyPr/>
          <a:lstStyle/>
          <a:p>
            <a:r>
              <a:rPr lang="en-US" sz="4000" dirty="0">
                <a:latin typeface="Calibri" charset="0"/>
                <a:ea typeface="ＭＳ Ｐゴシック" charset="0"/>
                <a:cs typeface="ＭＳ Ｐゴシック" charset="0"/>
              </a:rPr>
              <a:t>(Part II) Magnesium</a:t>
            </a:r>
          </a:p>
        </p:txBody>
      </p:sp>
      <p:sp>
        <p:nvSpPr>
          <p:cNvPr id="81923" name="Content Placeholder 2"/>
          <p:cNvSpPr>
            <a:spLocks noGrp="1"/>
          </p:cNvSpPr>
          <p:nvPr>
            <p:ph idx="1"/>
          </p:nvPr>
        </p:nvSpPr>
        <p:spPr>
          <a:xfrm>
            <a:off x="685800" y="1143000"/>
            <a:ext cx="8458200" cy="4114800"/>
          </a:xfrm>
        </p:spPr>
        <p:txBody>
          <a:bodyPr/>
          <a:lstStyle/>
          <a:p>
            <a:pPr>
              <a:buFont typeface="Arial" charset="0"/>
              <a:buNone/>
            </a:pPr>
            <a:endParaRPr lang="en-US" sz="2800" dirty="0">
              <a:latin typeface="Calibri" charset="0"/>
              <a:ea typeface="ＭＳ Ｐゴシック" charset="0"/>
              <a:cs typeface="ＭＳ Ｐゴシック" charset="0"/>
            </a:endParaRPr>
          </a:p>
          <a:p>
            <a:pPr>
              <a:buFontTx/>
              <a:buNone/>
            </a:pPr>
            <a:r>
              <a:rPr lang="en-US" sz="2800" dirty="0">
                <a:latin typeface="Calibri" charset="0"/>
                <a:ea typeface="ＭＳ Ｐゴシック" charset="0"/>
                <a:cs typeface="ＭＳ Ｐゴシック" charset="0"/>
              </a:rPr>
              <a:t/>
            </a:r>
            <a:br>
              <a:rPr lang="en-US" sz="2800" dirty="0">
                <a:latin typeface="Calibri" charset="0"/>
                <a:ea typeface="ＭＳ Ｐゴシック" charset="0"/>
                <a:cs typeface="ＭＳ Ｐゴシック" charset="0"/>
              </a:rPr>
            </a:br>
            <a:r>
              <a:rPr lang="en-US" sz="2000" dirty="0">
                <a:latin typeface="Calibri" charset="0"/>
                <a:ea typeface="ＭＳ Ｐゴシック" charset="0"/>
                <a:cs typeface="ＭＳ Ｐゴシック" charset="0"/>
              </a:rPr>
              <a:t>Mole Calculations:</a:t>
            </a:r>
          </a:p>
          <a:p>
            <a:r>
              <a:rPr lang="en-US" sz="1800" dirty="0">
                <a:latin typeface="Calibri" charset="0"/>
                <a:ea typeface="ＭＳ Ｐゴシック" charset="0"/>
                <a:cs typeface="ＭＳ Ｐゴシック" charset="0"/>
              </a:rPr>
              <a:t>Stoichiometry Calculation</a:t>
            </a:r>
          </a:p>
          <a:p>
            <a:r>
              <a:rPr lang="en-US" sz="1800" dirty="0">
                <a:latin typeface="Calibri" charset="0"/>
                <a:ea typeface="ＭＳ Ｐゴシック" charset="0"/>
                <a:cs typeface="ＭＳ Ｐゴシック" charset="0"/>
              </a:rPr>
              <a:t>Ideal Gas Law Calculations</a:t>
            </a:r>
          </a:p>
          <a:p>
            <a:r>
              <a:rPr lang="en-US" sz="1800" dirty="0">
                <a:latin typeface="Calibri" charset="0"/>
                <a:ea typeface="ＭＳ Ｐゴシック" charset="0"/>
                <a:cs typeface="ＭＳ Ｐゴシック" charset="0"/>
              </a:rPr>
              <a:t>Comparison (% Error)</a:t>
            </a:r>
          </a:p>
          <a:p>
            <a:endParaRPr lang="en-US" sz="2800" dirty="0">
              <a:latin typeface="Calibri" charset="0"/>
              <a:ea typeface="ＭＳ Ｐゴシック" charset="0"/>
              <a:cs typeface="ＭＳ Ｐゴシック" charset="0"/>
            </a:endParaRPr>
          </a:p>
          <a:p>
            <a:endParaRPr lang="en-US" sz="2800" dirty="0">
              <a:latin typeface="Calibri" charset="0"/>
              <a:ea typeface="ＭＳ Ｐゴシック" charset="0"/>
              <a:cs typeface="ＭＳ Ｐゴシック" charset="0"/>
            </a:endParaRPr>
          </a:p>
          <a:p>
            <a:pPr>
              <a:buFontTx/>
              <a:buNone/>
            </a:pPr>
            <a:endParaRPr lang="en-US" sz="2800" dirty="0">
              <a:latin typeface="Calibri" charset="0"/>
              <a:ea typeface="ＭＳ Ｐゴシック" charset="0"/>
              <a:cs typeface="ＭＳ Ｐゴシック" charset="0"/>
            </a:endParaRPr>
          </a:p>
        </p:txBody>
      </p:sp>
      <p:sp>
        <p:nvSpPr>
          <p:cNvPr id="81924" name="Text Box 6"/>
          <p:cNvSpPr txBox="1">
            <a:spLocks noChangeArrowheads="1"/>
          </p:cNvSpPr>
          <p:nvPr/>
        </p:nvSpPr>
        <p:spPr bwMode="auto">
          <a:xfrm>
            <a:off x="838200" y="12446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dirty="0">
                <a:solidFill>
                  <a:srgbClr val="231E66"/>
                </a:solidFill>
              </a:rPr>
              <a:t>Mg(s) </a:t>
            </a:r>
            <a:r>
              <a:rPr lang="en-US" sz="3200" dirty="0"/>
              <a:t>+ 2HCl(</a:t>
            </a:r>
            <a:r>
              <a:rPr lang="en-US" sz="3200" dirty="0" err="1"/>
              <a:t>aq</a:t>
            </a:r>
            <a:r>
              <a:rPr lang="en-US" sz="3200" dirty="0"/>
              <a:t>) </a:t>
            </a:r>
            <a:r>
              <a:rPr lang="en-US" sz="3200" dirty="0">
                <a:sym typeface="Symbol" charset="0"/>
              </a:rPr>
              <a:t>  Mg</a:t>
            </a:r>
            <a:r>
              <a:rPr lang="en-US" sz="3200" dirty="0"/>
              <a:t>Cl</a:t>
            </a:r>
            <a:r>
              <a:rPr lang="en-US" sz="3200" baseline="-25000" dirty="0"/>
              <a:t>2</a:t>
            </a:r>
            <a:r>
              <a:rPr lang="en-US" sz="3200" dirty="0"/>
              <a:t>(</a:t>
            </a:r>
            <a:r>
              <a:rPr lang="en-US" sz="3200" dirty="0" err="1"/>
              <a:t>aq</a:t>
            </a:r>
            <a:r>
              <a:rPr lang="en-US" sz="3200" dirty="0"/>
              <a:t>)  + </a:t>
            </a:r>
            <a:r>
              <a:rPr lang="en-US" sz="3200" dirty="0">
                <a:solidFill>
                  <a:srgbClr val="008000"/>
                </a:solidFill>
              </a:rPr>
              <a:t>H</a:t>
            </a:r>
            <a:r>
              <a:rPr lang="en-US" sz="3200" baseline="-25000" dirty="0">
                <a:solidFill>
                  <a:srgbClr val="008000"/>
                </a:solidFill>
              </a:rPr>
              <a:t>2 </a:t>
            </a:r>
            <a:r>
              <a:rPr lang="en-US" sz="3200" dirty="0">
                <a:solidFill>
                  <a:srgbClr val="008000"/>
                </a:solidFill>
              </a:rPr>
              <a:t>(g)</a:t>
            </a:r>
            <a:r>
              <a:rPr lang="en-US" sz="3200" dirty="0">
                <a:solidFill>
                  <a:srgbClr val="800000"/>
                </a:solidFill>
              </a:rPr>
              <a:t> </a:t>
            </a:r>
          </a:p>
        </p:txBody>
      </p:sp>
      <p:pic>
        <p:nvPicPr>
          <p:cNvPr id="81926" name="Picture 6" descr="Screen Shot 2018-04-26 at 1.47.57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22825" y="1816100"/>
            <a:ext cx="4092575"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6"/>
          <p:cNvSpPr txBox="1">
            <a:spLocks noChangeArrowheads="1"/>
          </p:cNvSpPr>
          <p:nvPr/>
        </p:nvSpPr>
        <p:spPr bwMode="auto">
          <a:xfrm>
            <a:off x="762000" y="6223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dirty="0" smtClean="0">
                <a:solidFill>
                  <a:srgbClr val="231E66"/>
                </a:solidFill>
              </a:rPr>
              <a:t>Mg(</a:t>
            </a:r>
            <a:r>
              <a:rPr lang="en-US" sz="3200" dirty="0">
                <a:solidFill>
                  <a:srgbClr val="231E66"/>
                </a:solidFill>
              </a:rPr>
              <a:t>s) </a:t>
            </a:r>
            <a:r>
              <a:rPr lang="en-US" sz="3200" dirty="0"/>
              <a:t>+ </a:t>
            </a:r>
            <a:r>
              <a:rPr lang="en-US" sz="3200" dirty="0" smtClean="0"/>
              <a:t>2H</a:t>
            </a:r>
            <a:r>
              <a:rPr lang="en-US" sz="3200" baseline="30000" dirty="0" smtClean="0"/>
              <a:t>+</a:t>
            </a:r>
            <a:r>
              <a:rPr lang="en-US" sz="3200" dirty="0" smtClean="0"/>
              <a:t>(</a:t>
            </a:r>
            <a:r>
              <a:rPr lang="en-US" sz="3200" dirty="0" err="1"/>
              <a:t>aq</a:t>
            </a:r>
            <a:r>
              <a:rPr lang="en-US" sz="3200" dirty="0"/>
              <a:t>) </a:t>
            </a:r>
            <a:r>
              <a:rPr lang="en-US" sz="3200" dirty="0">
                <a:sym typeface="Symbol" charset="0"/>
              </a:rPr>
              <a:t> </a:t>
            </a:r>
            <a:r>
              <a:rPr lang="en-US" sz="3200" dirty="0" smtClean="0">
                <a:sym typeface="Symbol" charset="0"/>
              </a:rPr>
              <a:t>Mg</a:t>
            </a:r>
            <a:r>
              <a:rPr lang="en-US" sz="3200" baseline="30000" dirty="0" smtClean="0"/>
              <a:t>2+</a:t>
            </a:r>
            <a:r>
              <a:rPr lang="en-US" sz="3200" dirty="0" smtClean="0"/>
              <a:t>(</a:t>
            </a:r>
            <a:r>
              <a:rPr lang="en-US" sz="3200" dirty="0" err="1"/>
              <a:t>aq</a:t>
            </a:r>
            <a:r>
              <a:rPr lang="en-US" sz="3200" dirty="0"/>
              <a:t>)  + </a:t>
            </a:r>
            <a:r>
              <a:rPr lang="en-US" sz="3200" dirty="0">
                <a:solidFill>
                  <a:srgbClr val="008000"/>
                </a:solidFill>
              </a:rPr>
              <a:t>H</a:t>
            </a:r>
            <a:r>
              <a:rPr lang="en-US" sz="3200" baseline="-25000" dirty="0">
                <a:solidFill>
                  <a:srgbClr val="008000"/>
                </a:solidFill>
              </a:rPr>
              <a:t>2 </a:t>
            </a:r>
            <a:r>
              <a:rPr lang="en-US" sz="3200" dirty="0">
                <a:solidFill>
                  <a:srgbClr val="008000"/>
                </a:solidFill>
              </a:rPr>
              <a:t>(g)</a:t>
            </a:r>
            <a:r>
              <a:rPr lang="en-US" sz="3200" dirty="0">
                <a:solidFill>
                  <a:srgbClr val="800000"/>
                </a:solidFill>
              </a:rPr>
              <a:t> </a:t>
            </a:r>
          </a:p>
        </p:txBody>
      </p:sp>
      <p:sp>
        <p:nvSpPr>
          <p:cNvPr id="8" name="Rectangle 3"/>
          <p:cNvSpPr>
            <a:spLocks noChangeArrowheads="1"/>
          </p:cNvSpPr>
          <p:nvPr/>
        </p:nvSpPr>
        <p:spPr bwMode="auto">
          <a:xfrm>
            <a:off x="449165" y="3699808"/>
            <a:ext cx="419903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dirty="0" smtClean="0"/>
              <a:t>Bring </a:t>
            </a:r>
            <a:r>
              <a:rPr lang="en-US" dirty="0"/>
              <a:t>Report Forms </a:t>
            </a:r>
            <a:r>
              <a:rPr lang="en-US" dirty="0" smtClean="0"/>
              <a:t>to Dr. R</a:t>
            </a:r>
            <a:endParaRPr lang="en-US" dirty="0" smtClean="0"/>
          </a:p>
          <a:p>
            <a:r>
              <a:rPr lang="en-US" dirty="0" smtClean="0"/>
              <a:t>Having Part I: Zinc (with calculations) completed</a:t>
            </a:r>
            <a:endParaRPr lang="en-US" dirty="0"/>
          </a:p>
          <a:p>
            <a:r>
              <a:rPr lang="en-US" dirty="0" smtClean="0"/>
              <a:t> </a:t>
            </a:r>
            <a:r>
              <a:rPr lang="en-US" dirty="0"/>
              <a:t>to get </a:t>
            </a:r>
            <a:r>
              <a:rPr lang="en-US" dirty="0" smtClean="0"/>
              <a:t>unknown Mg</a:t>
            </a:r>
            <a:r>
              <a:rPr lang="en-US" dirty="0"/>
              <a:t>(s) sample(s).</a:t>
            </a: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762000" y="-228600"/>
            <a:ext cx="7772400" cy="1143000"/>
          </a:xfrm>
        </p:spPr>
        <p:txBody>
          <a:bodyPr/>
          <a:lstStyle/>
          <a:p>
            <a:r>
              <a:rPr lang="en-US" sz="4000" dirty="0">
                <a:latin typeface="Calibri" charset="0"/>
                <a:ea typeface="ＭＳ Ｐゴシック" charset="0"/>
                <a:cs typeface="ＭＳ Ｐゴシック" charset="0"/>
              </a:rPr>
              <a:t>(Part II) Magnesium</a:t>
            </a:r>
          </a:p>
        </p:txBody>
      </p:sp>
      <p:sp>
        <p:nvSpPr>
          <p:cNvPr id="81923" name="Content Placeholder 2"/>
          <p:cNvSpPr>
            <a:spLocks noGrp="1"/>
          </p:cNvSpPr>
          <p:nvPr>
            <p:ph idx="1"/>
          </p:nvPr>
        </p:nvSpPr>
        <p:spPr>
          <a:xfrm>
            <a:off x="685800" y="914400"/>
            <a:ext cx="8458200" cy="4114800"/>
          </a:xfrm>
        </p:spPr>
        <p:txBody>
          <a:bodyPr/>
          <a:lstStyle/>
          <a:p>
            <a:pPr>
              <a:buFont typeface="Arial" charset="0"/>
              <a:buNone/>
            </a:pPr>
            <a:endParaRPr lang="en-US" sz="2800">
              <a:latin typeface="Calibri" charset="0"/>
              <a:ea typeface="ＭＳ Ｐゴシック" charset="0"/>
              <a:cs typeface="ＭＳ Ｐゴシック" charset="0"/>
            </a:endParaRPr>
          </a:p>
          <a:p>
            <a:pPr>
              <a:buFontTx/>
              <a:buNone/>
            </a:pPr>
            <a:r>
              <a:rPr lang="en-US" sz="2800">
                <a:latin typeface="Calibri" charset="0"/>
                <a:ea typeface="ＭＳ Ｐゴシック" charset="0"/>
                <a:cs typeface="ＭＳ Ｐゴシック" charset="0"/>
              </a:rPr>
              <a:t/>
            </a:r>
            <a:br>
              <a:rPr lang="en-US" sz="2800">
                <a:latin typeface="Calibri" charset="0"/>
                <a:ea typeface="ＭＳ Ｐゴシック" charset="0"/>
                <a:cs typeface="ＭＳ Ｐゴシック" charset="0"/>
              </a:rPr>
            </a:br>
            <a:r>
              <a:rPr lang="en-US" sz="2000">
                <a:latin typeface="Calibri" charset="0"/>
                <a:ea typeface="ＭＳ Ｐゴシック" charset="0"/>
                <a:cs typeface="ＭＳ Ｐゴシック" charset="0"/>
              </a:rPr>
              <a:t>Mole Calculations:</a:t>
            </a:r>
          </a:p>
          <a:p>
            <a:r>
              <a:rPr lang="en-US" sz="1800">
                <a:latin typeface="Calibri" charset="0"/>
                <a:ea typeface="ＭＳ Ｐゴシック" charset="0"/>
                <a:cs typeface="ＭＳ Ｐゴシック" charset="0"/>
              </a:rPr>
              <a:t>Stoichiometry Calculation</a:t>
            </a:r>
          </a:p>
          <a:p>
            <a:r>
              <a:rPr lang="en-US" sz="1800">
                <a:latin typeface="Calibri" charset="0"/>
                <a:ea typeface="ＭＳ Ｐゴシック" charset="0"/>
                <a:cs typeface="ＭＳ Ｐゴシック" charset="0"/>
              </a:rPr>
              <a:t>Ideal Gas Law Calculations</a:t>
            </a:r>
          </a:p>
          <a:p>
            <a:r>
              <a:rPr lang="en-US" sz="1800">
                <a:latin typeface="Calibri" charset="0"/>
                <a:ea typeface="ＭＳ Ｐゴシック" charset="0"/>
                <a:cs typeface="ＭＳ Ｐゴシック" charset="0"/>
              </a:rPr>
              <a:t>Comparison (% Error)</a:t>
            </a:r>
          </a:p>
          <a:p>
            <a:endParaRPr lang="en-US" sz="2800">
              <a:latin typeface="Calibri" charset="0"/>
              <a:ea typeface="ＭＳ Ｐゴシック" charset="0"/>
              <a:cs typeface="ＭＳ Ｐゴシック" charset="0"/>
            </a:endParaRPr>
          </a:p>
          <a:p>
            <a:endParaRPr lang="en-US" sz="2800">
              <a:latin typeface="Calibri" charset="0"/>
              <a:ea typeface="ＭＳ Ｐゴシック" charset="0"/>
              <a:cs typeface="ＭＳ Ｐゴシック" charset="0"/>
            </a:endParaRPr>
          </a:p>
          <a:p>
            <a:pPr>
              <a:buFontTx/>
              <a:buNone/>
            </a:pPr>
            <a:endParaRPr lang="en-US" sz="2800">
              <a:latin typeface="Calibri" charset="0"/>
              <a:ea typeface="ＭＳ Ｐゴシック" charset="0"/>
              <a:cs typeface="ＭＳ Ｐゴシック" charset="0"/>
            </a:endParaRPr>
          </a:p>
        </p:txBody>
      </p:sp>
      <p:sp>
        <p:nvSpPr>
          <p:cNvPr id="81924" name="Text Box 6"/>
          <p:cNvSpPr txBox="1">
            <a:spLocks noChangeArrowheads="1"/>
          </p:cNvSpPr>
          <p:nvPr/>
        </p:nvSpPr>
        <p:spPr bwMode="auto">
          <a:xfrm>
            <a:off x="838200" y="12446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dirty="0">
                <a:solidFill>
                  <a:srgbClr val="231E66"/>
                </a:solidFill>
              </a:rPr>
              <a:t>Mg(s) </a:t>
            </a:r>
            <a:r>
              <a:rPr lang="en-US" sz="3200" dirty="0"/>
              <a:t>+ 2HCl(</a:t>
            </a:r>
            <a:r>
              <a:rPr lang="en-US" sz="3200" dirty="0" err="1"/>
              <a:t>aq</a:t>
            </a:r>
            <a:r>
              <a:rPr lang="en-US" sz="3200" dirty="0"/>
              <a:t>) </a:t>
            </a:r>
            <a:r>
              <a:rPr lang="en-US" sz="3200" dirty="0">
                <a:sym typeface="Symbol" charset="0"/>
              </a:rPr>
              <a:t>  Mg</a:t>
            </a:r>
            <a:r>
              <a:rPr lang="en-US" sz="3200" dirty="0"/>
              <a:t>Cl</a:t>
            </a:r>
            <a:r>
              <a:rPr lang="en-US" sz="3200" baseline="-25000" dirty="0"/>
              <a:t>2</a:t>
            </a:r>
            <a:r>
              <a:rPr lang="en-US" sz="3200" dirty="0"/>
              <a:t>(</a:t>
            </a:r>
            <a:r>
              <a:rPr lang="en-US" sz="3200" dirty="0" err="1"/>
              <a:t>aq</a:t>
            </a:r>
            <a:r>
              <a:rPr lang="en-US" sz="3200" dirty="0"/>
              <a:t>)  + </a:t>
            </a:r>
            <a:r>
              <a:rPr lang="en-US" sz="3200" dirty="0">
                <a:solidFill>
                  <a:srgbClr val="008000"/>
                </a:solidFill>
              </a:rPr>
              <a:t>H</a:t>
            </a:r>
            <a:r>
              <a:rPr lang="en-US" sz="3200" baseline="-25000" dirty="0">
                <a:solidFill>
                  <a:srgbClr val="008000"/>
                </a:solidFill>
              </a:rPr>
              <a:t>2 </a:t>
            </a:r>
            <a:r>
              <a:rPr lang="en-US" sz="3200" dirty="0">
                <a:solidFill>
                  <a:srgbClr val="008000"/>
                </a:solidFill>
              </a:rPr>
              <a:t>(g)</a:t>
            </a:r>
            <a:r>
              <a:rPr lang="en-US" sz="3200" dirty="0">
                <a:solidFill>
                  <a:srgbClr val="800000"/>
                </a:solidFill>
              </a:rPr>
              <a:t> </a:t>
            </a:r>
          </a:p>
        </p:txBody>
      </p:sp>
      <p:sp>
        <p:nvSpPr>
          <p:cNvPr id="81925" name="Rectangle 5"/>
          <p:cNvSpPr>
            <a:spLocks noChangeArrowheads="1"/>
          </p:cNvSpPr>
          <p:nvPr/>
        </p:nvSpPr>
        <p:spPr bwMode="auto">
          <a:xfrm>
            <a:off x="479425" y="3581400"/>
            <a:ext cx="43434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t>Get equipment from stockroom and complete data acquisition for Part II. </a:t>
            </a:r>
          </a:p>
          <a:p>
            <a:r>
              <a:rPr lang="en-US"/>
              <a:t/>
            </a:r>
            <a:br>
              <a:rPr lang="en-US"/>
            </a:br>
            <a:r>
              <a:rPr lang="en-US"/>
              <a:t>Have individual Report Forms checked before leaving lab today. </a:t>
            </a:r>
          </a:p>
        </p:txBody>
      </p:sp>
      <p:pic>
        <p:nvPicPr>
          <p:cNvPr id="81926" name="Picture 6" descr="Screen Shot 2018-04-26 at 1.47.57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22825" y="1816100"/>
            <a:ext cx="4092575"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6"/>
          <p:cNvSpPr txBox="1">
            <a:spLocks noChangeArrowheads="1"/>
          </p:cNvSpPr>
          <p:nvPr/>
        </p:nvSpPr>
        <p:spPr bwMode="auto">
          <a:xfrm>
            <a:off x="762000" y="6223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dirty="0" smtClean="0">
                <a:solidFill>
                  <a:srgbClr val="231E66"/>
                </a:solidFill>
              </a:rPr>
              <a:t>Mg(</a:t>
            </a:r>
            <a:r>
              <a:rPr lang="en-US" sz="3200" dirty="0">
                <a:solidFill>
                  <a:srgbClr val="231E66"/>
                </a:solidFill>
              </a:rPr>
              <a:t>s) </a:t>
            </a:r>
            <a:r>
              <a:rPr lang="en-US" sz="3200" dirty="0"/>
              <a:t>+ </a:t>
            </a:r>
            <a:r>
              <a:rPr lang="en-US" sz="3200" dirty="0" smtClean="0"/>
              <a:t>2H</a:t>
            </a:r>
            <a:r>
              <a:rPr lang="en-US" sz="3200" baseline="30000" dirty="0" smtClean="0"/>
              <a:t>+</a:t>
            </a:r>
            <a:r>
              <a:rPr lang="en-US" sz="3200" dirty="0" smtClean="0"/>
              <a:t>(</a:t>
            </a:r>
            <a:r>
              <a:rPr lang="en-US" sz="3200" dirty="0" err="1"/>
              <a:t>aq</a:t>
            </a:r>
            <a:r>
              <a:rPr lang="en-US" sz="3200" dirty="0"/>
              <a:t>) </a:t>
            </a:r>
            <a:r>
              <a:rPr lang="en-US" sz="3200" dirty="0">
                <a:sym typeface="Symbol" charset="0"/>
              </a:rPr>
              <a:t> </a:t>
            </a:r>
            <a:r>
              <a:rPr lang="en-US" sz="3200" dirty="0" smtClean="0">
                <a:sym typeface="Symbol" charset="0"/>
              </a:rPr>
              <a:t>Mg</a:t>
            </a:r>
            <a:r>
              <a:rPr lang="en-US" sz="3200" baseline="30000" dirty="0" smtClean="0"/>
              <a:t>2+</a:t>
            </a:r>
            <a:r>
              <a:rPr lang="en-US" sz="3200" dirty="0" smtClean="0"/>
              <a:t>(</a:t>
            </a:r>
            <a:r>
              <a:rPr lang="en-US" sz="3200" dirty="0" err="1"/>
              <a:t>aq</a:t>
            </a:r>
            <a:r>
              <a:rPr lang="en-US" sz="3200" dirty="0"/>
              <a:t>)  + </a:t>
            </a:r>
            <a:r>
              <a:rPr lang="en-US" sz="3200" dirty="0">
                <a:solidFill>
                  <a:srgbClr val="008000"/>
                </a:solidFill>
              </a:rPr>
              <a:t>H</a:t>
            </a:r>
            <a:r>
              <a:rPr lang="en-US" sz="3200" baseline="-25000" dirty="0">
                <a:solidFill>
                  <a:srgbClr val="008000"/>
                </a:solidFill>
              </a:rPr>
              <a:t>2 </a:t>
            </a:r>
            <a:r>
              <a:rPr lang="en-US" sz="3200" dirty="0">
                <a:solidFill>
                  <a:srgbClr val="008000"/>
                </a:solidFill>
              </a:rPr>
              <a:t>(g)</a:t>
            </a:r>
            <a:r>
              <a:rPr lang="en-US" sz="3200" dirty="0">
                <a:solidFill>
                  <a:srgbClr val="800000"/>
                </a:solidFill>
              </a:rPr>
              <a:t> </a:t>
            </a:r>
          </a:p>
        </p:txBody>
      </p:sp>
    </p:spTree>
    <p:extLst>
      <p:ext uri="{BB962C8B-B14F-4D97-AF65-F5344CB8AC3E}">
        <p14:creationId xmlns:p14="http://schemas.microsoft.com/office/powerpoint/2010/main" val="266560740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lIns="90487" tIns="44450" rIns="90487" bIns="44450" anchor="b"/>
          <a:lstStyle/>
          <a:p>
            <a:pPr eaLnBrk="1" hangingPunct="1"/>
            <a:r>
              <a:rPr lang="en-US" sz="4000" i="1">
                <a:latin typeface="Calibri" charset="0"/>
                <a:ea typeface="ＭＳ Ｐゴシック" charset="0"/>
                <a:cs typeface="ＭＳ Ｐゴシック" charset="0"/>
              </a:rPr>
              <a:t>Molar Mass of any Gas </a:t>
            </a:r>
            <a:br>
              <a:rPr lang="en-US" sz="4000" i="1">
                <a:latin typeface="Calibri" charset="0"/>
                <a:ea typeface="ＭＳ Ｐゴシック" charset="0"/>
                <a:cs typeface="ＭＳ Ｐゴシック" charset="0"/>
              </a:rPr>
            </a:br>
            <a:r>
              <a:rPr lang="en-US" sz="2800" i="1">
                <a:latin typeface="Calibri" charset="0"/>
                <a:ea typeface="ＭＳ Ｐゴシック" charset="0"/>
                <a:cs typeface="ＭＳ Ｐゴシック" charset="0"/>
              </a:rPr>
              <a:t>(Hydrogen for example)</a:t>
            </a:r>
            <a:endParaRPr lang="en-US" sz="2800">
              <a:latin typeface="Calibri" charset="0"/>
              <a:ea typeface="ＭＳ Ｐゴシック" charset="0"/>
              <a:cs typeface="ＭＳ Ｐゴシック" charset="0"/>
            </a:endParaRPr>
          </a:p>
        </p:txBody>
      </p:sp>
      <p:sp>
        <p:nvSpPr>
          <p:cNvPr id="45059" name="Rectangle 3"/>
          <p:cNvSpPr>
            <a:spLocks noGrp="1" noChangeArrowheads="1"/>
          </p:cNvSpPr>
          <p:nvPr>
            <p:ph type="body" idx="1"/>
          </p:nvPr>
        </p:nvSpPr>
        <p:spPr>
          <a:xfrm>
            <a:off x="1447800" y="1828800"/>
            <a:ext cx="7772400" cy="4419600"/>
          </a:xfrm>
        </p:spPr>
        <p:txBody>
          <a:bodyPr lIns="90487" tIns="44450" rIns="90487" bIns="44450"/>
          <a:lstStyle/>
          <a:p>
            <a:pPr eaLnBrk="1" hangingPunct="1">
              <a:lnSpc>
                <a:spcPct val="90000"/>
              </a:lnSpc>
            </a:pPr>
            <a:r>
              <a:rPr lang="en-US" sz="2800">
                <a:latin typeface="Calibri" charset="0"/>
                <a:ea typeface="ＭＳ Ｐゴシック" charset="0"/>
                <a:cs typeface="ＭＳ Ｐゴシック" charset="0"/>
              </a:rPr>
              <a:t>PV  =  </a:t>
            </a:r>
            <a:r>
              <a:rPr lang="en-US" sz="2800">
                <a:solidFill>
                  <a:srgbClr val="963241"/>
                </a:solidFill>
                <a:latin typeface="Calibri" charset="0"/>
                <a:ea typeface="ＭＳ Ｐゴシック" charset="0"/>
                <a:cs typeface="ＭＳ Ｐゴシック" charset="0"/>
              </a:rPr>
              <a:t>n</a:t>
            </a:r>
            <a:r>
              <a:rPr lang="en-US" sz="2800">
                <a:solidFill>
                  <a:schemeClr val="accent1"/>
                </a:solidFill>
                <a:latin typeface="Calibri" charset="0"/>
                <a:ea typeface="ＭＳ Ｐゴシック" charset="0"/>
                <a:cs typeface="ＭＳ Ｐゴシック" charset="0"/>
              </a:rPr>
              <a:t> </a:t>
            </a:r>
            <a:r>
              <a:rPr lang="en-US" sz="2800">
                <a:latin typeface="Calibri" charset="0"/>
                <a:ea typeface="ＭＳ Ｐゴシック" charset="0"/>
                <a:cs typeface="ＭＳ Ｐゴシック" charset="0"/>
              </a:rPr>
              <a:t>RT</a:t>
            </a:r>
          </a:p>
          <a:p>
            <a:pPr eaLnBrk="1" hangingPunct="1">
              <a:lnSpc>
                <a:spcPct val="90000"/>
              </a:lnSpc>
            </a:pPr>
            <a:r>
              <a:rPr lang="en-US" sz="2800">
                <a:solidFill>
                  <a:srgbClr val="963241"/>
                </a:solidFill>
                <a:latin typeface="Calibri" charset="0"/>
                <a:ea typeface="ＭＳ Ｐゴシック" charset="0"/>
                <a:cs typeface="ＭＳ Ｐゴシック" charset="0"/>
              </a:rPr>
              <a:t>n</a:t>
            </a:r>
            <a:r>
              <a:rPr lang="en-US" sz="2800">
                <a:solidFill>
                  <a:schemeClr val="accent1"/>
                </a:solidFill>
                <a:latin typeface="Calibri" charset="0"/>
                <a:ea typeface="ＭＳ Ｐゴシック" charset="0"/>
                <a:cs typeface="ＭＳ Ｐゴシック" charset="0"/>
              </a:rPr>
              <a:t> </a:t>
            </a:r>
            <a:r>
              <a:rPr lang="en-US" sz="2800">
                <a:latin typeface="Calibri" charset="0"/>
                <a:ea typeface="ＭＳ Ｐゴシック" charset="0"/>
                <a:cs typeface="ＭＳ Ｐゴシック" charset="0"/>
              </a:rPr>
              <a:t>= g of gas/ </a:t>
            </a:r>
            <a:r>
              <a:rPr lang="en-US" sz="2800">
                <a:solidFill>
                  <a:srgbClr val="006600"/>
                </a:solidFill>
                <a:latin typeface="Calibri" charset="0"/>
                <a:ea typeface="ＭＳ Ｐゴシック" charset="0"/>
                <a:cs typeface="ＭＳ Ｐゴシック" charset="0"/>
              </a:rPr>
              <a:t>MM </a:t>
            </a:r>
            <a:r>
              <a:rPr lang="en-US" sz="2800" baseline="-25000">
                <a:solidFill>
                  <a:srgbClr val="006600"/>
                </a:solidFill>
                <a:latin typeface="Calibri" charset="0"/>
                <a:ea typeface="ＭＳ Ｐゴシック" charset="0"/>
                <a:cs typeface="ＭＳ Ｐゴシック" charset="0"/>
              </a:rPr>
              <a:t>gas</a:t>
            </a:r>
            <a:r>
              <a:rPr lang="en-US" sz="2800">
                <a:latin typeface="Calibri" charset="0"/>
                <a:ea typeface="ＭＳ Ｐゴシック" charset="0"/>
                <a:cs typeface="ＭＳ Ｐゴシック" charset="0"/>
              </a:rPr>
              <a:t> [</a:t>
            </a:r>
            <a:r>
              <a:rPr lang="en-US" sz="2800">
                <a:solidFill>
                  <a:srgbClr val="006600"/>
                </a:solidFill>
                <a:latin typeface="Calibri" charset="0"/>
                <a:ea typeface="ＭＳ Ｐゴシック" charset="0"/>
                <a:cs typeface="ＭＳ Ｐゴシック" charset="0"/>
              </a:rPr>
              <a:t>MM </a:t>
            </a:r>
            <a:r>
              <a:rPr lang="en-US" sz="2800" baseline="-25000">
                <a:solidFill>
                  <a:srgbClr val="006600"/>
                </a:solidFill>
                <a:latin typeface="Calibri" charset="0"/>
                <a:ea typeface="ＭＳ Ｐゴシック" charset="0"/>
                <a:cs typeface="ＭＳ Ｐゴシック" charset="0"/>
              </a:rPr>
              <a:t>gas</a:t>
            </a:r>
            <a:r>
              <a:rPr lang="en-US" sz="2800">
                <a:latin typeface="Calibri" charset="0"/>
                <a:ea typeface="ＭＳ Ｐゴシック" charset="0"/>
                <a:cs typeface="ＭＳ Ｐゴシック" charset="0"/>
              </a:rPr>
              <a:t> = g/mol]</a:t>
            </a:r>
          </a:p>
          <a:p>
            <a:pPr eaLnBrk="1" hangingPunct="1">
              <a:lnSpc>
                <a:spcPct val="90000"/>
              </a:lnSpc>
            </a:pPr>
            <a:r>
              <a:rPr lang="en-US" sz="2800">
                <a:latin typeface="Calibri" charset="0"/>
                <a:ea typeface="ＭＳ Ｐゴシック" charset="0"/>
                <a:cs typeface="ＭＳ Ｐゴシック" charset="0"/>
              </a:rPr>
              <a:t>PV  = (g of gas/ </a:t>
            </a:r>
            <a:r>
              <a:rPr lang="en-US" sz="2800">
                <a:solidFill>
                  <a:srgbClr val="006600"/>
                </a:solidFill>
                <a:latin typeface="Calibri" charset="0"/>
                <a:ea typeface="ＭＳ Ｐゴシック" charset="0"/>
                <a:cs typeface="ＭＳ Ｐゴシック" charset="0"/>
              </a:rPr>
              <a:t>MM </a:t>
            </a:r>
            <a:r>
              <a:rPr lang="en-US" sz="2800" baseline="-25000">
                <a:solidFill>
                  <a:srgbClr val="006600"/>
                </a:solidFill>
                <a:latin typeface="Calibri" charset="0"/>
                <a:ea typeface="ＭＳ Ｐゴシック" charset="0"/>
                <a:cs typeface="ＭＳ Ｐゴシック" charset="0"/>
              </a:rPr>
              <a:t>gas</a:t>
            </a:r>
            <a:r>
              <a:rPr lang="en-US" sz="2800">
                <a:latin typeface="Calibri" charset="0"/>
                <a:ea typeface="ＭＳ Ｐゴシック" charset="0"/>
                <a:cs typeface="ＭＳ Ｐゴシック" charset="0"/>
              </a:rPr>
              <a:t>)RT</a:t>
            </a:r>
          </a:p>
          <a:p>
            <a:pPr eaLnBrk="1" hangingPunct="1">
              <a:lnSpc>
                <a:spcPct val="90000"/>
              </a:lnSpc>
            </a:pPr>
            <a:r>
              <a:rPr lang="en-US" sz="2800">
                <a:solidFill>
                  <a:srgbClr val="006600"/>
                </a:solidFill>
                <a:latin typeface="Calibri" charset="0"/>
                <a:ea typeface="ＭＳ Ｐゴシック" charset="0"/>
                <a:cs typeface="ＭＳ Ｐゴシック" charset="0"/>
              </a:rPr>
              <a:t>MM </a:t>
            </a:r>
            <a:r>
              <a:rPr lang="en-US" sz="2800" baseline="-25000">
                <a:solidFill>
                  <a:srgbClr val="006600"/>
                </a:solidFill>
                <a:latin typeface="Calibri" charset="0"/>
                <a:ea typeface="ＭＳ Ｐゴシック" charset="0"/>
                <a:cs typeface="ＭＳ Ｐゴシック" charset="0"/>
              </a:rPr>
              <a:t>gas</a:t>
            </a:r>
            <a:r>
              <a:rPr lang="en-US" sz="2800">
                <a:latin typeface="Calibri" charset="0"/>
                <a:ea typeface="ＭＳ Ｐゴシック" charset="0"/>
                <a:cs typeface="ＭＳ Ｐゴシック" charset="0"/>
              </a:rPr>
              <a:t> = g of gas/V (RT/P)</a:t>
            </a:r>
          </a:p>
          <a:p>
            <a:pPr eaLnBrk="1" hangingPunct="1">
              <a:lnSpc>
                <a:spcPct val="90000"/>
              </a:lnSpc>
              <a:buFontTx/>
              <a:buNone/>
            </a:pPr>
            <a:r>
              <a:rPr lang="en-US" sz="2800" i="1">
                <a:solidFill>
                  <a:srgbClr val="FF6600"/>
                </a:solidFill>
                <a:latin typeface="Calibri" charset="0"/>
                <a:ea typeface="ＭＳ Ｐゴシック" charset="0"/>
                <a:cs typeface="ＭＳ Ｐゴシック" charset="0"/>
              </a:rPr>
              <a:t>Density of gas </a:t>
            </a:r>
            <a:endParaRPr lang="en-US" sz="2400" i="1">
              <a:latin typeface="Calibri" charset="0"/>
              <a:ea typeface="ＭＳ Ｐゴシック" charset="0"/>
              <a:cs typeface="ＭＳ Ｐゴシック" charset="0"/>
            </a:endParaRPr>
          </a:p>
          <a:p>
            <a:pPr eaLnBrk="1" hangingPunct="1">
              <a:lnSpc>
                <a:spcPct val="90000"/>
              </a:lnSpc>
            </a:pPr>
            <a:r>
              <a:rPr lang="en-US" sz="2800">
                <a:solidFill>
                  <a:srgbClr val="006600"/>
                </a:solidFill>
                <a:latin typeface="Calibri" charset="0"/>
                <a:ea typeface="ＭＳ Ｐゴシック" charset="0"/>
                <a:cs typeface="ＭＳ Ｐゴシック" charset="0"/>
              </a:rPr>
              <a:t>MM </a:t>
            </a:r>
            <a:r>
              <a:rPr lang="en-US" sz="2800" baseline="-25000">
                <a:solidFill>
                  <a:srgbClr val="006600"/>
                </a:solidFill>
                <a:latin typeface="Calibri" charset="0"/>
                <a:ea typeface="ＭＳ Ｐゴシック" charset="0"/>
                <a:cs typeface="ＭＳ Ｐゴシック" charset="0"/>
              </a:rPr>
              <a:t>gas</a:t>
            </a:r>
            <a:r>
              <a:rPr lang="en-US" sz="2800">
                <a:latin typeface="Calibri" charset="0"/>
                <a:ea typeface="ＭＳ Ｐゴシック" charset="0"/>
                <a:cs typeface="ＭＳ Ｐゴシック" charset="0"/>
              </a:rPr>
              <a:t> = </a:t>
            </a:r>
            <a:r>
              <a:rPr lang="en-US" sz="2800">
                <a:solidFill>
                  <a:srgbClr val="FF6600"/>
                </a:solidFill>
                <a:latin typeface="Calibri" charset="0"/>
                <a:ea typeface="ＭＳ Ｐゴシック" charset="0"/>
                <a:cs typeface="ＭＳ Ｐゴシック" charset="0"/>
              </a:rPr>
              <a:t>g of gas</a:t>
            </a:r>
            <a:r>
              <a:rPr lang="en-US" sz="2800">
                <a:latin typeface="Calibri" charset="0"/>
                <a:ea typeface="ＭＳ Ｐゴシック" charset="0"/>
                <a:cs typeface="ＭＳ Ｐゴシック" charset="0"/>
              </a:rPr>
              <a:t>/</a:t>
            </a:r>
            <a:r>
              <a:rPr lang="en-US" sz="2800">
                <a:solidFill>
                  <a:srgbClr val="FF6600"/>
                </a:solidFill>
                <a:latin typeface="Calibri" charset="0"/>
                <a:ea typeface="ＭＳ Ｐゴシック" charset="0"/>
                <a:cs typeface="ＭＳ Ｐゴシック" charset="0"/>
              </a:rPr>
              <a:t>V</a:t>
            </a:r>
            <a:r>
              <a:rPr lang="en-US" sz="2800">
                <a:latin typeface="Calibri" charset="0"/>
                <a:ea typeface="ＭＳ Ｐゴシック" charset="0"/>
                <a:cs typeface="ＭＳ Ｐゴシック" charset="0"/>
              </a:rPr>
              <a:t> (RT/P)</a:t>
            </a:r>
          </a:p>
          <a:p>
            <a:pPr eaLnBrk="1" hangingPunct="1">
              <a:lnSpc>
                <a:spcPct val="90000"/>
              </a:lnSpc>
            </a:pPr>
            <a:r>
              <a:rPr lang="en-US" sz="2800">
                <a:solidFill>
                  <a:srgbClr val="006600"/>
                </a:solidFill>
                <a:latin typeface="Calibri" charset="0"/>
                <a:ea typeface="ＭＳ Ｐゴシック" charset="0"/>
                <a:cs typeface="ＭＳ Ｐゴシック" charset="0"/>
              </a:rPr>
              <a:t>MM </a:t>
            </a:r>
            <a:r>
              <a:rPr lang="en-US" sz="2800" baseline="-25000">
                <a:solidFill>
                  <a:srgbClr val="006600"/>
                </a:solidFill>
                <a:latin typeface="Calibri" charset="0"/>
                <a:ea typeface="ＭＳ Ｐゴシック" charset="0"/>
                <a:cs typeface="ＭＳ Ｐゴシック" charset="0"/>
              </a:rPr>
              <a:t>gas</a:t>
            </a:r>
            <a:r>
              <a:rPr lang="en-US" sz="2800">
                <a:latin typeface="Calibri" charset="0"/>
                <a:ea typeface="ＭＳ Ｐゴシック" charset="0"/>
                <a:cs typeface="ＭＳ Ｐゴシック" charset="0"/>
              </a:rPr>
              <a:t> = </a:t>
            </a:r>
            <a:r>
              <a:rPr lang="en-US" sz="2800">
                <a:solidFill>
                  <a:srgbClr val="FF6600"/>
                </a:solidFill>
                <a:latin typeface="Calibri" charset="0"/>
                <a:ea typeface="ＭＳ Ｐゴシック" charset="0"/>
                <a:cs typeface="ＭＳ Ｐゴシック" charset="0"/>
              </a:rPr>
              <a:t>density of gas </a:t>
            </a:r>
            <a:r>
              <a:rPr lang="en-US" sz="2800">
                <a:latin typeface="Calibri" charset="0"/>
                <a:ea typeface="ＭＳ Ｐゴシック" charset="0"/>
                <a:cs typeface="ＭＳ Ｐゴシック" charset="0"/>
              </a:rPr>
              <a:t>(RT/P)</a:t>
            </a:r>
            <a:endParaRPr lang="en-US" sz="2000">
              <a:latin typeface="Arial" charset="0"/>
              <a:ea typeface="ＭＳ Ｐゴシック" charset="0"/>
              <a:cs typeface="Arial" charset="0"/>
            </a:endParaRPr>
          </a:p>
          <a:p>
            <a:pPr eaLnBrk="1" hangingPunct="1">
              <a:lnSpc>
                <a:spcPct val="90000"/>
              </a:lnSpc>
            </a:pPr>
            <a:endParaRPr lang="en-US" sz="2800">
              <a:latin typeface="Calibri" charset="0"/>
              <a:ea typeface="ＭＳ Ｐゴシック" charset="0"/>
              <a:cs typeface="ＭＳ Ｐゴシック" charset="0"/>
            </a:endParaRPr>
          </a:p>
          <a:p>
            <a:pPr eaLnBrk="1" hangingPunct="1">
              <a:lnSpc>
                <a:spcPct val="90000"/>
              </a:lnSpc>
            </a:pPr>
            <a:endParaRPr lang="en-US" sz="2800">
              <a:solidFill>
                <a:srgbClr val="006600"/>
              </a:solidFill>
              <a:latin typeface="Calibri" charset="0"/>
              <a:ea typeface="ＭＳ Ｐゴシック" charset="0"/>
              <a:cs typeface="ＭＳ Ｐゴシック" charset="0"/>
            </a:endParaRPr>
          </a:p>
          <a:p>
            <a:pPr eaLnBrk="1" hangingPunct="1">
              <a:lnSpc>
                <a:spcPct val="90000"/>
              </a:lnSpc>
            </a:pPr>
            <a:endParaRPr lang="en-US" sz="2800">
              <a:latin typeface="Calibri" charset="0"/>
              <a:ea typeface="ＭＳ Ｐゴシック" charset="0"/>
              <a:cs typeface="ＭＳ Ｐゴシック" charset="0"/>
            </a:endParaRPr>
          </a:p>
        </p:txBody>
      </p:sp>
      <p:pic>
        <p:nvPicPr>
          <p:cNvPr id="79876" name="Picture 3" descr="Screen Shot 2016-03-18 at 4.57.08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5257800"/>
            <a:ext cx="369570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7" name="TextBox 4"/>
          <p:cNvSpPr txBox="1">
            <a:spLocks noChangeArrowheads="1"/>
          </p:cNvSpPr>
          <p:nvPr/>
        </p:nvSpPr>
        <p:spPr bwMode="auto">
          <a:xfrm>
            <a:off x="838200" y="5181600"/>
            <a:ext cx="1295400"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p>
        </p:txBody>
      </p:sp>
      <p:sp>
        <p:nvSpPr>
          <p:cNvPr id="79878" name="TextBox 5"/>
          <p:cNvSpPr txBox="1">
            <a:spLocks noChangeArrowheads="1"/>
          </p:cNvSpPr>
          <p:nvPr/>
        </p:nvSpPr>
        <p:spPr bwMode="auto">
          <a:xfrm>
            <a:off x="3352800" y="6324600"/>
            <a:ext cx="1295400"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 calcmode="lin" valueType="num">
                                      <p:cBhvr additive="base">
                                        <p:cTn id="7" dur="500" fill="hold"/>
                                        <p:tgtEl>
                                          <p:spTgt spid="4505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50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5059">
                                            <p:txEl>
                                              <p:pRg st="1" end="1"/>
                                            </p:txEl>
                                          </p:spTgt>
                                        </p:tgtEl>
                                        <p:attrNameLst>
                                          <p:attrName>style.visibility</p:attrName>
                                        </p:attrNameLst>
                                      </p:cBhvr>
                                      <p:to>
                                        <p:strVal val="visible"/>
                                      </p:to>
                                    </p:set>
                                    <p:anim calcmode="lin" valueType="num">
                                      <p:cBhvr additive="base">
                                        <p:cTn id="13" dur="500" fill="hold"/>
                                        <p:tgtEl>
                                          <p:spTgt spid="4505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50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5059">
                                            <p:txEl>
                                              <p:pRg st="2" end="2"/>
                                            </p:txEl>
                                          </p:spTgt>
                                        </p:tgtEl>
                                        <p:attrNameLst>
                                          <p:attrName>style.visibility</p:attrName>
                                        </p:attrNameLst>
                                      </p:cBhvr>
                                      <p:to>
                                        <p:strVal val="visible"/>
                                      </p:to>
                                    </p:set>
                                    <p:anim calcmode="lin" valueType="num">
                                      <p:cBhvr additive="base">
                                        <p:cTn id="19" dur="500" fill="hold"/>
                                        <p:tgtEl>
                                          <p:spTgt spid="4505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50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5059">
                                            <p:txEl>
                                              <p:pRg st="3" end="3"/>
                                            </p:txEl>
                                          </p:spTgt>
                                        </p:tgtEl>
                                        <p:attrNameLst>
                                          <p:attrName>style.visibility</p:attrName>
                                        </p:attrNameLst>
                                      </p:cBhvr>
                                      <p:to>
                                        <p:strVal val="visible"/>
                                      </p:to>
                                    </p:set>
                                    <p:anim calcmode="lin" valueType="num">
                                      <p:cBhvr additive="base">
                                        <p:cTn id="25" dur="500" fill="hold"/>
                                        <p:tgtEl>
                                          <p:spTgt spid="4505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505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5059">
                                            <p:txEl>
                                              <p:pRg st="4" end="4"/>
                                            </p:txEl>
                                          </p:spTgt>
                                        </p:tgtEl>
                                        <p:attrNameLst>
                                          <p:attrName>style.visibility</p:attrName>
                                        </p:attrNameLst>
                                      </p:cBhvr>
                                      <p:to>
                                        <p:strVal val="visible"/>
                                      </p:to>
                                    </p:set>
                                    <p:anim calcmode="lin" valueType="num">
                                      <p:cBhvr additive="base">
                                        <p:cTn id="31" dur="500" fill="hold"/>
                                        <p:tgtEl>
                                          <p:spTgt spid="4505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505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5059">
                                            <p:txEl>
                                              <p:pRg st="5" end="5"/>
                                            </p:txEl>
                                          </p:spTgt>
                                        </p:tgtEl>
                                        <p:attrNameLst>
                                          <p:attrName>style.visibility</p:attrName>
                                        </p:attrNameLst>
                                      </p:cBhvr>
                                      <p:to>
                                        <p:strVal val="visible"/>
                                      </p:to>
                                    </p:set>
                                    <p:anim calcmode="lin" valueType="num">
                                      <p:cBhvr additive="base">
                                        <p:cTn id="37" dur="500" fill="hold"/>
                                        <p:tgtEl>
                                          <p:spTgt spid="45059">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505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5059">
                                            <p:txEl>
                                              <p:pRg st="6" end="6"/>
                                            </p:txEl>
                                          </p:spTgt>
                                        </p:tgtEl>
                                        <p:attrNameLst>
                                          <p:attrName>style.visibility</p:attrName>
                                        </p:attrNameLst>
                                      </p:cBhvr>
                                      <p:to>
                                        <p:strVal val="visible"/>
                                      </p:to>
                                    </p:set>
                                    <p:anim calcmode="lin" valueType="num">
                                      <p:cBhvr additive="base">
                                        <p:cTn id="43" dur="500" fill="hold"/>
                                        <p:tgtEl>
                                          <p:spTgt spid="45059">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45059">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98192</TotalTime>
  <Words>1816</Words>
  <Application>Microsoft Macintosh PowerPoint</Application>
  <PresentationFormat>On-screen Show (4:3)</PresentationFormat>
  <Paragraphs>278</Paragraphs>
  <Slides>32</Slides>
  <Notes>16</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41" baseType="lpstr">
      <vt:lpstr>Arial</vt:lpstr>
      <vt:lpstr>ＭＳ Ｐゴシック</vt:lpstr>
      <vt:lpstr>Calibri</vt:lpstr>
      <vt:lpstr>Times</vt:lpstr>
      <vt:lpstr>Symbol</vt:lpstr>
      <vt:lpstr>Monotype Sorts</vt:lpstr>
      <vt:lpstr>Helvetica</vt:lpstr>
      <vt:lpstr>Office Theme</vt:lpstr>
      <vt:lpstr>Microsoft Word 97 - 2004 Document</vt:lpstr>
      <vt:lpstr>PowerPoint Presentation</vt:lpstr>
      <vt:lpstr>PowerPoint Presentation</vt:lpstr>
      <vt:lpstr>Unkown Acid Neutralization  Net Ionic Equation/ Calculation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Background Ideal Gas Law</vt:lpstr>
      <vt:lpstr>Standard Conditions Temperature, Pressure &amp; Moles</vt:lpstr>
      <vt:lpstr>PowerPoint Presentation</vt:lpstr>
      <vt:lpstr>Hydrogen &amp; the Ideal Gas Law</vt:lpstr>
      <vt:lpstr>Total Pressure: Sum of the Partial Pressures</vt:lpstr>
      <vt:lpstr>PowerPoint Presentation</vt:lpstr>
      <vt:lpstr>Ideal Gas Law:   Moles / Avogadro’s Law</vt:lpstr>
      <vt:lpstr>PowerPoint Presentation</vt:lpstr>
      <vt:lpstr>Stoichiometry Moles Hydrogen / Mass of Zinc  (Part I: Zinc Calculation)</vt:lpstr>
      <vt:lpstr>Zinc Example Calculation</vt:lpstr>
      <vt:lpstr>  Moles : Ideal Gas Law (Part I: Zinc Calculation Example) </vt:lpstr>
      <vt:lpstr>  Moles : Ideal Gas Law (Part I: Zinc Calculation Example) </vt:lpstr>
      <vt:lpstr>  Moles : Ideal Gas Law (Part I: Zinc Calculation Example) </vt:lpstr>
      <vt:lpstr>  Moles : Ideal Gas Law (Part I: Zinc Calculation Example) </vt:lpstr>
      <vt:lpstr>  Moles : Ideal Gas Law Part I: Hydrogen Calculation, (Refer to Form’s Data) </vt:lpstr>
      <vt:lpstr>PowerPoint Presentation</vt:lpstr>
      <vt:lpstr>PowerPoint Presentation</vt:lpstr>
      <vt:lpstr>  Moles : Ideal Gas Law (Part I: Hydrogen Calculation) </vt:lpstr>
      <vt:lpstr>% Error Theoretical Mass Zinc vs. Experimental (Part I: Calculation)</vt:lpstr>
      <vt:lpstr>(Part II) Magnesium</vt:lpstr>
      <vt:lpstr>(Part II) Magnesium</vt:lpstr>
      <vt:lpstr>Molar Mass of any Gas  (Hydrogen for example)</vt:lpstr>
    </vt:vector>
  </TitlesOfParts>
  <Company>dvc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 Rusay</dc:creator>
  <cp:keywords/>
  <cp:lastModifiedBy>Ron Rusay</cp:lastModifiedBy>
  <cp:revision>214</cp:revision>
  <cp:lastPrinted>2018-04-27T17:06:21Z</cp:lastPrinted>
  <dcterms:created xsi:type="dcterms:W3CDTF">2018-04-30T18:51:35Z</dcterms:created>
  <dcterms:modified xsi:type="dcterms:W3CDTF">2019-05-03T21:08:50Z</dcterms:modified>
</cp:coreProperties>
</file>